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00584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1440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892907" y="2737669"/>
            <a:ext cx="4272584" cy="558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808080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15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rgbClr val="B3B3B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808080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15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9/28/2022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808080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15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9/28/2022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808080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15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9/28/2022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808080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15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34728" y="6445654"/>
            <a:ext cx="5234537" cy="5820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00009" y="2088569"/>
            <a:ext cx="7198995" cy="1717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443479" y="3464309"/>
            <a:ext cx="5171440" cy="33299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rgbClr val="B3B3B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73023" y="7173503"/>
            <a:ext cx="261619" cy="1638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808080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15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70.png"/><Relationship Id="rId3" Type="http://schemas.openxmlformats.org/officeDocument/2006/relationships/image" Target="../media/image47.png"/><Relationship Id="rId21" Type="http://schemas.openxmlformats.org/officeDocument/2006/relationships/image" Target="../media/image65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69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24" Type="http://schemas.openxmlformats.org/officeDocument/2006/relationships/image" Target="../media/image68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28" Type="http://schemas.openxmlformats.org/officeDocument/2006/relationships/image" Target="../media/image72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Relationship Id="rId27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" Type="http://schemas.openxmlformats.org/officeDocument/2006/relationships/image" Target="../media/image85.png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g"/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0" y="393703"/>
            <a:ext cx="9042400" cy="6973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324767" y="6690532"/>
            <a:ext cx="15906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8EFF4"/>
                </a:solidFill>
                <a:latin typeface="Arial"/>
                <a:cs typeface="Arial"/>
              </a:rPr>
              <a:t>Copy rights reserved. @</a:t>
            </a:r>
            <a:r>
              <a:rPr sz="900" spc="-60" dirty="0">
                <a:solidFill>
                  <a:srgbClr val="E8EFF4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E8EFF4"/>
                </a:solidFill>
                <a:latin typeface="Arial"/>
                <a:cs typeface="Arial"/>
              </a:rPr>
              <a:t>2013.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30032" y="1038821"/>
            <a:ext cx="7398321" cy="34325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0" y="393703"/>
            <a:ext cx="9042400" cy="6973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00557" y="2787145"/>
            <a:ext cx="7879715" cy="2851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6364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latin typeface="Arial"/>
                <a:cs typeface="Arial"/>
              </a:rPr>
              <a:t>Group of </a:t>
            </a:r>
            <a:r>
              <a:rPr sz="1600" b="1" spc="5" dirty="0">
                <a:solidFill>
                  <a:srgbClr val="C00000"/>
                </a:solidFill>
                <a:latin typeface="Arial"/>
                <a:cs typeface="Arial"/>
              </a:rPr>
              <a:t>software </a:t>
            </a:r>
            <a:r>
              <a:rPr sz="1600" b="1" spc="10" dirty="0">
                <a:solidFill>
                  <a:srgbClr val="C00000"/>
                </a:solidFill>
                <a:latin typeface="Arial"/>
                <a:cs typeface="Arial"/>
              </a:rPr>
              <a:t>development methods </a:t>
            </a:r>
            <a:r>
              <a:rPr sz="1600" spc="5" dirty="0">
                <a:latin typeface="Arial"/>
                <a:cs typeface="Arial"/>
              </a:rPr>
              <a:t>based on </a:t>
            </a:r>
            <a:r>
              <a:rPr sz="1600" b="1" spc="5" dirty="0">
                <a:solidFill>
                  <a:srgbClr val="C00000"/>
                </a:solidFill>
                <a:latin typeface="Arial"/>
                <a:cs typeface="Arial"/>
              </a:rPr>
              <a:t>Iterative </a:t>
            </a:r>
            <a:r>
              <a:rPr sz="1600" spc="5" dirty="0">
                <a:latin typeface="Arial"/>
                <a:cs typeface="Arial"/>
              </a:rPr>
              <a:t>and</a:t>
            </a:r>
            <a:r>
              <a:rPr sz="1600" spc="135" dirty="0">
                <a:latin typeface="Arial"/>
                <a:cs typeface="Arial"/>
              </a:rPr>
              <a:t> </a:t>
            </a:r>
            <a:r>
              <a:rPr sz="1600" b="1" spc="5" dirty="0">
                <a:solidFill>
                  <a:srgbClr val="C00000"/>
                </a:solidFill>
                <a:latin typeface="Arial"/>
                <a:cs typeface="Arial"/>
              </a:rPr>
              <a:t>incremental</a:t>
            </a:r>
            <a:endParaRPr sz="1600">
              <a:latin typeface="Arial"/>
              <a:cs typeface="Arial"/>
            </a:endParaRPr>
          </a:p>
          <a:p>
            <a:pPr marL="126364">
              <a:lnSpc>
                <a:spcPct val="100000"/>
              </a:lnSpc>
              <a:spcBef>
                <a:spcPts val="75"/>
              </a:spcBef>
            </a:pPr>
            <a:r>
              <a:rPr sz="1600" spc="10" dirty="0">
                <a:latin typeface="Arial"/>
                <a:cs typeface="Arial"/>
              </a:rPr>
              <a:t>development</a:t>
            </a:r>
            <a:endParaRPr sz="1600">
              <a:latin typeface="Arial"/>
              <a:cs typeface="Arial"/>
            </a:endParaRPr>
          </a:p>
          <a:p>
            <a:pPr marL="126364" marR="5080">
              <a:lnSpc>
                <a:spcPct val="104099"/>
              </a:lnSpc>
              <a:spcBef>
                <a:spcPts val="1125"/>
              </a:spcBef>
            </a:pPr>
            <a:r>
              <a:rPr sz="1600" spc="5" dirty="0">
                <a:latin typeface="Arial"/>
                <a:cs typeface="Arial"/>
              </a:rPr>
              <a:t>Requirements and solutions evolve through </a:t>
            </a:r>
            <a:r>
              <a:rPr sz="1600" b="1" spc="5" dirty="0">
                <a:solidFill>
                  <a:srgbClr val="C00000"/>
                </a:solidFill>
                <a:latin typeface="Arial"/>
                <a:cs typeface="Arial"/>
              </a:rPr>
              <a:t>collaboration </a:t>
            </a:r>
            <a:r>
              <a:rPr sz="1600" spc="5" dirty="0">
                <a:latin typeface="Arial"/>
                <a:cs typeface="Arial"/>
              </a:rPr>
              <a:t>between </a:t>
            </a:r>
            <a:r>
              <a:rPr sz="1600" b="1" spc="10" dirty="0">
                <a:solidFill>
                  <a:srgbClr val="C00000"/>
                </a:solidFill>
                <a:latin typeface="Arial"/>
                <a:cs typeface="Arial"/>
              </a:rPr>
              <a:t>self-organizing,  </a:t>
            </a:r>
            <a:r>
              <a:rPr sz="1600" b="1" spc="5" dirty="0">
                <a:solidFill>
                  <a:srgbClr val="C00000"/>
                </a:solidFill>
                <a:latin typeface="Arial"/>
                <a:cs typeface="Arial"/>
              </a:rPr>
              <a:t>Cross-functional</a:t>
            </a:r>
            <a:r>
              <a:rPr sz="1600" b="1" spc="1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600" spc="5" dirty="0">
                <a:latin typeface="Arial"/>
                <a:cs typeface="Arial"/>
              </a:rPr>
              <a:t>teams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910"/>
              </a:lnSpc>
              <a:spcBef>
                <a:spcPts val="1135"/>
              </a:spcBef>
            </a:pPr>
            <a:r>
              <a:rPr sz="1600" spc="5" dirty="0">
                <a:latin typeface="Arial"/>
                <a:cs typeface="Arial"/>
              </a:rPr>
              <a:t>Promotes </a:t>
            </a:r>
            <a:r>
              <a:rPr sz="1600" b="1" spc="5" dirty="0">
                <a:solidFill>
                  <a:srgbClr val="C00000"/>
                </a:solidFill>
                <a:latin typeface="Arial"/>
                <a:cs typeface="Arial"/>
              </a:rPr>
              <a:t>adaptive </a:t>
            </a:r>
            <a:r>
              <a:rPr sz="1600" b="1" spc="10" dirty="0">
                <a:solidFill>
                  <a:srgbClr val="C00000"/>
                </a:solidFill>
                <a:latin typeface="Arial"/>
                <a:cs typeface="Arial"/>
              </a:rPr>
              <a:t>planning, </a:t>
            </a:r>
            <a:r>
              <a:rPr sz="1600" b="1" spc="5" dirty="0">
                <a:solidFill>
                  <a:srgbClr val="C00000"/>
                </a:solidFill>
                <a:latin typeface="Arial"/>
                <a:cs typeface="Arial"/>
              </a:rPr>
              <a:t>evolutionary </a:t>
            </a:r>
            <a:r>
              <a:rPr sz="1600" b="1" spc="10" dirty="0">
                <a:solidFill>
                  <a:srgbClr val="C00000"/>
                </a:solidFill>
                <a:latin typeface="Arial"/>
                <a:cs typeface="Arial"/>
              </a:rPr>
              <a:t>development </a:t>
            </a:r>
            <a:r>
              <a:rPr sz="1600" spc="5" dirty="0">
                <a:latin typeface="Arial"/>
                <a:cs typeface="Arial"/>
              </a:rPr>
              <a:t>and </a:t>
            </a:r>
            <a:r>
              <a:rPr sz="1600" spc="-10" dirty="0">
                <a:latin typeface="Arial"/>
                <a:cs typeface="Arial"/>
              </a:rPr>
              <a:t>delivery.</a:t>
            </a:r>
            <a:r>
              <a:rPr sz="1600" spc="145" dirty="0">
                <a:latin typeface="Arial"/>
                <a:cs typeface="Arial"/>
              </a:rPr>
              <a:t> </a:t>
            </a:r>
            <a:r>
              <a:rPr sz="1600" b="1" spc="5" dirty="0">
                <a:solidFill>
                  <a:srgbClr val="C00000"/>
                </a:solidFill>
                <a:latin typeface="Arial"/>
                <a:cs typeface="Arial"/>
              </a:rPr>
              <a:t>Time-boxed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910"/>
              </a:lnSpc>
            </a:pPr>
            <a:r>
              <a:rPr sz="1600" spc="5" dirty="0">
                <a:latin typeface="Arial"/>
                <a:cs typeface="Arial"/>
              </a:rPr>
              <a:t>iterative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5" dirty="0">
                <a:latin typeface="Arial"/>
                <a:cs typeface="Arial"/>
              </a:rPr>
              <a:t>approach</a:t>
            </a:r>
            <a:endParaRPr sz="1600">
              <a:latin typeface="Arial"/>
              <a:cs typeface="Arial"/>
            </a:endParaRPr>
          </a:p>
          <a:p>
            <a:pPr marL="126364">
              <a:lnSpc>
                <a:spcPct val="100000"/>
              </a:lnSpc>
              <a:spcBef>
                <a:spcPts val="1280"/>
              </a:spcBef>
            </a:pPr>
            <a:r>
              <a:rPr sz="1600" spc="5" dirty="0">
                <a:latin typeface="Arial"/>
                <a:cs typeface="Arial"/>
              </a:rPr>
              <a:t>Encourages </a:t>
            </a:r>
            <a:r>
              <a:rPr sz="1600" b="1" spc="5" dirty="0">
                <a:solidFill>
                  <a:srgbClr val="C00000"/>
                </a:solidFill>
                <a:latin typeface="Arial"/>
                <a:cs typeface="Arial"/>
              </a:rPr>
              <a:t>rapid and flexible </a:t>
            </a:r>
            <a:r>
              <a:rPr sz="1600" spc="5" dirty="0">
                <a:latin typeface="Arial"/>
                <a:cs typeface="Arial"/>
              </a:rPr>
              <a:t>response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95" dirty="0">
                <a:latin typeface="Arial"/>
                <a:cs typeface="Arial"/>
              </a:rPr>
              <a:t> </a:t>
            </a:r>
            <a:r>
              <a:rPr sz="1600" spc="5" dirty="0">
                <a:latin typeface="Arial"/>
                <a:cs typeface="Arial"/>
              </a:rPr>
              <a:t>change</a:t>
            </a:r>
            <a:endParaRPr sz="1600">
              <a:latin typeface="Arial"/>
              <a:cs typeface="Arial"/>
            </a:endParaRPr>
          </a:p>
          <a:p>
            <a:pPr marL="126364" marR="500380">
              <a:lnSpc>
                <a:spcPct val="104099"/>
              </a:lnSpc>
              <a:spcBef>
                <a:spcPts val="1055"/>
              </a:spcBef>
            </a:pPr>
            <a:r>
              <a:rPr sz="1600" dirty="0">
                <a:latin typeface="Arial"/>
                <a:cs typeface="Arial"/>
              </a:rPr>
              <a:t>It is a </a:t>
            </a:r>
            <a:r>
              <a:rPr sz="1600" spc="5" dirty="0">
                <a:latin typeface="Arial"/>
                <a:cs typeface="Arial"/>
              </a:rPr>
              <a:t>conceptual framework that promotes foreseen interactions throughout the  development cycle. The </a:t>
            </a:r>
            <a:r>
              <a:rPr sz="1600" b="1" spc="5" dirty="0">
                <a:solidFill>
                  <a:srgbClr val="C00000"/>
                </a:solidFill>
                <a:latin typeface="Arial"/>
                <a:cs typeface="Arial"/>
              </a:rPr>
              <a:t>Agile Manifesto </a:t>
            </a:r>
            <a:r>
              <a:rPr sz="1600" spc="5" dirty="0">
                <a:latin typeface="Arial"/>
                <a:cs typeface="Arial"/>
              </a:rPr>
              <a:t>introduced the term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95" dirty="0">
                <a:latin typeface="Arial"/>
                <a:cs typeface="Arial"/>
              </a:rPr>
              <a:t> </a:t>
            </a:r>
            <a:r>
              <a:rPr sz="1600" spc="5" dirty="0">
                <a:latin typeface="Arial"/>
                <a:cs typeface="Arial"/>
              </a:rPr>
              <a:t>2001.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61774" y="6564441"/>
            <a:ext cx="1445260" cy="29273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5" dirty="0">
                <a:latin typeface="Arial"/>
                <a:cs typeface="Arial"/>
              </a:rPr>
              <a:t>(PMI®-ACP)  </a:t>
            </a:r>
            <a:r>
              <a:rPr sz="900" dirty="0">
                <a:latin typeface="Arial"/>
                <a:cs typeface="Arial"/>
              </a:rPr>
              <a:t>Agile</a:t>
            </a:r>
            <a:r>
              <a:rPr sz="900" spc="-4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Certified</a:t>
            </a:r>
            <a:endParaRPr sz="900">
              <a:latin typeface="Arial"/>
              <a:cs typeface="Arial"/>
            </a:endParaRPr>
          </a:p>
          <a:p>
            <a:pPr marL="849630">
              <a:lnSpc>
                <a:spcPct val="100000"/>
              </a:lnSpc>
              <a:spcBef>
                <a:spcPts val="20"/>
              </a:spcBef>
            </a:pPr>
            <a:r>
              <a:rPr sz="900" spc="-5" dirty="0">
                <a:latin typeface="Arial"/>
                <a:cs typeface="Arial"/>
              </a:rPr>
              <a:t>P</a:t>
            </a:r>
            <a:r>
              <a:rPr sz="900" spc="5" dirty="0">
                <a:latin typeface="Arial"/>
                <a:cs typeface="Arial"/>
              </a:rPr>
              <a:t>ra</a:t>
            </a:r>
            <a:r>
              <a:rPr sz="900" dirty="0">
                <a:latin typeface="Arial"/>
                <a:cs typeface="Arial"/>
              </a:rPr>
              <a:t>c</a:t>
            </a:r>
            <a:r>
              <a:rPr sz="900" spc="-5" dirty="0">
                <a:latin typeface="Arial"/>
                <a:cs typeface="Arial"/>
              </a:rPr>
              <a:t>t</a:t>
            </a:r>
            <a:r>
              <a:rPr sz="900" dirty="0">
                <a:latin typeface="Arial"/>
                <a:cs typeface="Arial"/>
              </a:rPr>
              <a:t>i</a:t>
            </a:r>
            <a:r>
              <a:rPr sz="900" spc="-5" dirty="0">
                <a:latin typeface="Arial"/>
                <a:cs typeface="Arial"/>
              </a:rPr>
              <a:t>t</a:t>
            </a:r>
            <a:r>
              <a:rPr sz="900" dirty="0">
                <a:latin typeface="Arial"/>
                <a:cs typeface="Arial"/>
              </a:rPr>
              <a:t>i</a:t>
            </a:r>
            <a:r>
              <a:rPr sz="900" spc="5" dirty="0">
                <a:latin typeface="Arial"/>
                <a:cs typeface="Arial"/>
              </a:rPr>
              <a:t>one</a:t>
            </a:r>
            <a:r>
              <a:rPr sz="900" dirty="0">
                <a:latin typeface="Arial"/>
                <a:cs typeface="Arial"/>
              </a:rPr>
              <a:t>r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6078" y="2091147"/>
            <a:ext cx="762635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spc="100" dirty="0">
                <a:latin typeface="Arial"/>
                <a:cs typeface="Arial"/>
              </a:rPr>
              <a:t>Lightweight </a:t>
            </a:r>
            <a:r>
              <a:rPr sz="1600" spc="70" dirty="0">
                <a:latin typeface="Arial"/>
                <a:cs typeface="Arial"/>
              </a:rPr>
              <a:t>agile </a:t>
            </a:r>
            <a:r>
              <a:rPr sz="1600" spc="85" dirty="0">
                <a:latin typeface="Arial"/>
                <a:cs typeface="Arial"/>
              </a:rPr>
              <a:t>software </a:t>
            </a:r>
            <a:r>
              <a:rPr sz="1600" spc="90" dirty="0">
                <a:latin typeface="Arial"/>
                <a:cs typeface="Arial"/>
              </a:rPr>
              <a:t>development </a:t>
            </a:r>
            <a:r>
              <a:rPr sz="1600" spc="100" dirty="0">
                <a:latin typeface="Arial"/>
                <a:cs typeface="Arial"/>
              </a:rPr>
              <a:t>methods </a:t>
            </a:r>
            <a:r>
              <a:rPr sz="1600" spc="60" dirty="0">
                <a:latin typeface="Arial"/>
                <a:cs typeface="Arial"/>
              </a:rPr>
              <a:t>evolved </a:t>
            </a:r>
            <a:r>
              <a:rPr sz="1600" spc="110" dirty="0">
                <a:latin typeface="Arial"/>
                <a:cs typeface="Arial"/>
              </a:rPr>
              <a:t>in </a:t>
            </a:r>
            <a:r>
              <a:rPr sz="1600" spc="90" dirty="0">
                <a:latin typeface="Arial"/>
                <a:cs typeface="Arial"/>
              </a:rPr>
              <a:t>the </a:t>
            </a:r>
            <a:r>
              <a:rPr sz="1600" spc="155" dirty="0">
                <a:latin typeface="Arial"/>
                <a:cs typeface="Arial"/>
              </a:rPr>
              <a:t>mid-1990s  </a:t>
            </a:r>
            <a:r>
              <a:rPr sz="1600" spc="10" dirty="0">
                <a:latin typeface="Arial"/>
                <a:cs typeface="Arial"/>
              </a:rPr>
              <a:t>as </a:t>
            </a:r>
            <a:r>
              <a:rPr sz="1600" spc="-10" dirty="0">
                <a:latin typeface="Arial"/>
                <a:cs typeface="Arial"/>
              </a:rPr>
              <a:t>a </a:t>
            </a:r>
            <a:r>
              <a:rPr sz="1600" spc="80" dirty="0">
                <a:latin typeface="Arial"/>
                <a:cs typeface="Arial"/>
              </a:rPr>
              <a:t>reaction </a:t>
            </a:r>
            <a:r>
              <a:rPr sz="1600" spc="75" dirty="0">
                <a:latin typeface="Arial"/>
                <a:cs typeface="Arial"/>
              </a:rPr>
              <a:t>against </a:t>
            </a:r>
            <a:r>
              <a:rPr sz="1600" spc="90" dirty="0">
                <a:latin typeface="Arial"/>
                <a:cs typeface="Arial"/>
              </a:rPr>
              <a:t>the </a:t>
            </a:r>
            <a:r>
              <a:rPr sz="1600" spc="65" dirty="0">
                <a:latin typeface="Arial"/>
                <a:cs typeface="Arial"/>
              </a:rPr>
              <a:t>Heavyweight </a:t>
            </a:r>
            <a:r>
              <a:rPr sz="1550" b="1" spc="90" dirty="0">
                <a:solidFill>
                  <a:srgbClr val="C00000"/>
                </a:solidFill>
                <a:latin typeface="Arial"/>
                <a:cs typeface="Arial"/>
              </a:rPr>
              <a:t>waterfall</a:t>
            </a:r>
            <a:r>
              <a:rPr sz="1600" spc="90" dirty="0">
                <a:latin typeface="Arial"/>
                <a:cs typeface="Arial"/>
              </a:rPr>
              <a:t>-oriented</a:t>
            </a:r>
            <a:r>
              <a:rPr sz="1600" spc="310" dirty="0">
                <a:latin typeface="Arial"/>
                <a:cs typeface="Arial"/>
              </a:rPr>
              <a:t> </a:t>
            </a:r>
            <a:r>
              <a:rPr sz="1600" spc="95" dirty="0">
                <a:latin typeface="Arial"/>
                <a:cs typeface="Arial"/>
              </a:rPr>
              <a:t>methods.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02765" y="3379173"/>
            <a:ext cx="37528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70" dirty="0">
                <a:solidFill>
                  <a:srgbClr val="002060"/>
                </a:solidFill>
                <a:latin typeface="Arial"/>
                <a:cs typeface="Arial"/>
              </a:rPr>
              <a:t>1994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24009" y="3379173"/>
            <a:ext cx="37528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70" dirty="0">
                <a:solidFill>
                  <a:srgbClr val="002060"/>
                </a:solidFill>
                <a:latin typeface="Arial"/>
                <a:cs typeface="Arial"/>
              </a:rPr>
              <a:t>1995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019" y="3379173"/>
            <a:ext cx="37528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70" dirty="0">
                <a:solidFill>
                  <a:srgbClr val="002060"/>
                </a:solidFill>
                <a:latin typeface="Arial"/>
                <a:cs typeface="Arial"/>
              </a:rPr>
              <a:t>1996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76312" y="3379173"/>
            <a:ext cx="37528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70" dirty="0">
                <a:solidFill>
                  <a:srgbClr val="002060"/>
                </a:solidFill>
                <a:latin typeface="Arial"/>
                <a:cs typeface="Arial"/>
              </a:rPr>
              <a:t>1997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8993" y="4587269"/>
            <a:ext cx="1349407" cy="4257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1300" spc="-105" dirty="0">
                <a:solidFill>
                  <a:srgbClr val="002060"/>
                </a:solidFill>
                <a:cs typeface="Arial"/>
              </a:rPr>
              <a:t>R</a:t>
            </a:r>
            <a:r>
              <a:rPr sz="1300" spc="-114" dirty="0">
                <a:solidFill>
                  <a:srgbClr val="002060"/>
                </a:solidFill>
                <a:cs typeface="Arial"/>
              </a:rPr>
              <a:t>U</a:t>
            </a:r>
            <a:r>
              <a:rPr sz="1300" spc="-150" dirty="0">
                <a:solidFill>
                  <a:srgbClr val="002060"/>
                </a:solidFill>
                <a:cs typeface="Arial"/>
              </a:rPr>
              <a:t>P</a:t>
            </a:r>
            <a:endParaRPr lang="en-US" sz="1300" spc="-150" dirty="0">
              <a:solidFill>
                <a:srgbClr val="002060"/>
              </a:solidFill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300" spc="-150" dirty="0" err="1">
                <a:solidFill>
                  <a:srgbClr val="002060"/>
                </a:solidFill>
                <a:cs typeface="Arial"/>
              </a:rPr>
              <a:t>Rationali</a:t>
            </a:r>
            <a:r>
              <a:rPr lang="en-US" sz="1300" spc="-150" dirty="0">
                <a:solidFill>
                  <a:srgbClr val="002060"/>
                </a:solidFill>
                <a:cs typeface="Arial"/>
              </a:rPr>
              <a:t>  </a:t>
            </a:r>
            <a:r>
              <a:rPr lang="en-US" sz="1300" spc="-150" dirty="0" err="1">
                <a:solidFill>
                  <a:srgbClr val="002060"/>
                </a:solidFill>
                <a:cs typeface="Arial"/>
              </a:rPr>
              <a:t>Uniifed</a:t>
            </a:r>
            <a:r>
              <a:rPr lang="en-US" sz="1300" spc="-150" dirty="0">
                <a:solidFill>
                  <a:srgbClr val="002060"/>
                </a:solidFill>
                <a:cs typeface="Arial"/>
              </a:rPr>
              <a:t>  Process</a:t>
            </a:r>
            <a:endParaRPr sz="1300" dirty="0"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38401" y="4587269"/>
            <a:ext cx="2057400" cy="364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1300" spc="10" dirty="0">
                <a:solidFill>
                  <a:srgbClr val="002060"/>
                </a:solidFill>
                <a:latin typeface="Arial"/>
                <a:cs typeface="Arial"/>
              </a:rPr>
              <a:t>Scrum,</a:t>
            </a:r>
            <a:r>
              <a:rPr sz="1300" spc="-3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300" spc="-40" dirty="0">
                <a:solidFill>
                  <a:srgbClr val="002060"/>
                </a:solidFill>
                <a:latin typeface="Arial"/>
                <a:cs typeface="Arial"/>
              </a:rPr>
              <a:t>DSDM</a:t>
            </a:r>
            <a:endParaRPr lang="en-US" sz="1300" spc="-40" dirty="0">
              <a:solidFill>
                <a:srgbClr val="002060"/>
              </a:solidFill>
              <a:latin typeface="Arial"/>
              <a:cs typeface="Arial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900" dirty="0"/>
              <a:t>Dynamic systems development method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85003" y="4611403"/>
            <a:ext cx="2409025" cy="364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25" dirty="0">
                <a:solidFill>
                  <a:srgbClr val="002060"/>
                </a:solidFill>
                <a:latin typeface="Arial"/>
                <a:cs typeface="Arial"/>
              </a:rPr>
              <a:t>Crystal </a:t>
            </a:r>
            <a:r>
              <a:rPr sz="1100" spc="15" dirty="0">
                <a:solidFill>
                  <a:srgbClr val="002060"/>
                </a:solidFill>
                <a:latin typeface="Arial"/>
                <a:cs typeface="Arial"/>
              </a:rPr>
              <a:t>Clear</a:t>
            </a:r>
            <a:r>
              <a:rPr lang="en-US" sz="1100" spc="15" dirty="0">
                <a:solidFill>
                  <a:srgbClr val="002060"/>
                </a:solidFill>
                <a:latin typeface="Arial"/>
                <a:cs typeface="Arial"/>
              </a:rPr>
              <a:t> -</a:t>
            </a:r>
            <a:r>
              <a:rPr lang="en-US" sz="900" dirty="0"/>
              <a:t>light  Weight Methodology</a:t>
            </a:r>
            <a:r>
              <a:rPr sz="900" spc="-3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endParaRPr lang="en-US" sz="900" spc="-35" dirty="0">
              <a:solidFill>
                <a:srgbClr val="002060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002060"/>
                </a:solidFill>
                <a:latin typeface="Arial"/>
                <a:cs typeface="Arial"/>
              </a:rPr>
              <a:t>XP</a:t>
            </a:r>
            <a:r>
              <a:rPr lang="en-US" sz="1100" spc="-95" dirty="0">
                <a:solidFill>
                  <a:srgbClr val="002060"/>
                </a:solidFill>
                <a:latin typeface="Arial"/>
                <a:cs typeface="Arial"/>
              </a:rPr>
              <a:t> - </a:t>
            </a:r>
            <a:r>
              <a:rPr lang="en-US" sz="900" dirty="0"/>
              <a:t>Extreme programming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91272" y="4587269"/>
            <a:ext cx="2057528" cy="4257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35" dirty="0">
                <a:solidFill>
                  <a:srgbClr val="002060"/>
                </a:solidFill>
                <a:latin typeface="Arial"/>
                <a:cs typeface="Arial"/>
              </a:rPr>
              <a:t>ASD</a:t>
            </a:r>
            <a:r>
              <a:rPr lang="en-US" sz="1300" spc="-35" dirty="0">
                <a:solidFill>
                  <a:srgbClr val="002060"/>
                </a:solidFill>
                <a:latin typeface="Arial"/>
                <a:cs typeface="Arial"/>
              </a:rPr>
              <a:t> - </a:t>
            </a:r>
            <a:r>
              <a:rPr lang="en-US" sz="900" dirty="0"/>
              <a:t>Adaptive software development</a:t>
            </a:r>
            <a:endParaRPr lang="en-US" sz="1300" spc="-35" dirty="0">
              <a:solidFill>
                <a:srgbClr val="002060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300" spc="-30" dirty="0">
                <a:solidFill>
                  <a:srgbClr val="002060"/>
                </a:solidFill>
                <a:latin typeface="Arial"/>
                <a:cs typeface="Arial"/>
              </a:rPr>
              <a:t>FDD</a:t>
            </a:r>
            <a:r>
              <a:rPr lang="en-US" sz="1300" spc="-30" dirty="0">
                <a:solidFill>
                  <a:srgbClr val="002060"/>
                </a:solidFill>
                <a:latin typeface="Arial"/>
                <a:cs typeface="Arial"/>
              </a:rPr>
              <a:t> - </a:t>
            </a:r>
            <a:r>
              <a:rPr lang="en-US" sz="900" dirty="0"/>
              <a:t>Feature-driven development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88993" y="5615414"/>
            <a:ext cx="54870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45" dirty="0">
                <a:latin typeface="Arial"/>
                <a:cs typeface="Arial"/>
              </a:rPr>
              <a:t>These are </a:t>
            </a:r>
            <a:r>
              <a:rPr sz="1400" spc="100" dirty="0">
                <a:latin typeface="Arial"/>
                <a:cs typeface="Arial"/>
              </a:rPr>
              <a:t>now </a:t>
            </a:r>
            <a:r>
              <a:rPr sz="1400" spc="70" dirty="0">
                <a:latin typeface="Arial"/>
                <a:cs typeface="Arial"/>
              </a:rPr>
              <a:t>collectively </a:t>
            </a:r>
            <a:r>
              <a:rPr sz="1400" spc="80" dirty="0">
                <a:latin typeface="Arial"/>
                <a:cs typeface="Arial"/>
              </a:rPr>
              <a:t>referred </a:t>
            </a:r>
            <a:r>
              <a:rPr sz="1400" spc="114" dirty="0">
                <a:latin typeface="Arial"/>
                <a:cs typeface="Arial"/>
              </a:rPr>
              <a:t>to </a:t>
            </a:r>
            <a:r>
              <a:rPr sz="1400" spc="15" dirty="0">
                <a:latin typeface="Arial"/>
                <a:cs typeface="Arial"/>
              </a:rPr>
              <a:t>as </a:t>
            </a:r>
            <a:r>
              <a:rPr sz="1400" spc="65" dirty="0">
                <a:latin typeface="Arial"/>
                <a:cs typeface="Arial"/>
              </a:rPr>
              <a:t>agile</a:t>
            </a:r>
            <a:r>
              <a:rPr sz="1400" spc="320" dirty="0">
                <a:latin typeface="Arial"/>
                <a:cs typeface="Arial"/>
              </a:rPr>
              <a:t> </a:t>
            </a:r>
            <a:r>
              <a:rPr sz="1400" spc="100" dirty="0">
                <a:latin typeface="Arial"/>
                <a:cs typeface="Arial"/>
              </a:rPr>
              <a:t>methodologies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373690" y="5745238"/>
            <a:ext cx="1669764" cy="13597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92477" y="3756977"/>
            <a:ext cx="41275" cy="757555"/>
          </a:xfrm>
          <a:custGeom>
            <a:avLst/>
            <a:gdLst/>
            <a:ahLst/>
            <a:cxnLst/>
            <a:rect l="l" t="t" r="r" b="b"/>
            <a:pathLst>
              <a:path w="41275" h="757554">
                <a:moveTo>
                  <a:pt x="41097" y="736409"/>
                </a:moveTo>
                <a:lnTo>
                  <a:pt x="0" y="736409"/>
                </a:lnTo>
                <a:lnTo>
                  <a:pt x="20548" y="756958"/>
                </a:lnTo>
                <a:lnTo>
                  <a:pt x="41097" y="736409"/>
                </a:lnTo>
                <a:close/>
              </a:path>
              <a:path w="41275" h="757554">
                <a:moveTo>
                  <a:pt x="30822" y="0"/>
                </a:moveTo>
                <a:lnTo>
                  <a:pt x="10274" y="0"/>
                </a:lnTo>
                <a:lnTo>
                  <a:pt x="10274" y="736409"/>
                </a:lnTo>
                <a:lnTo>
                  <a:pt x="30822" y="736409"/>
                </a:lnTo>
                <a:lnTo>
                  <a:pt x="30822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92477" y="3756977"/>
            <a:ext cx="41275" cy="757555"/>
          </a:xfrm>
          <a:custGeom>
            <a:avLst/>
            <a:gdLst/>
            <a:ahLst/>
            <a:cxnLst/>
            <a:rect l="l" t="t" r="r" b="b"/>
            <a:pathLst>
              <a:path w="41275" h="757554">
                <a:moveTo>
                  <a:pt x="0" y="736419"/>
                </a:moveTo>
                <a:lnTo>
                  <a:pt x="10275" y="736419"/>
                </a:lnTo>
                <a:lnTo>
                  <a:pt x="10275" y="0"/>
                </a:lnTo>
                <a:lnTo>
                  <a:pt x="30825" y="0"/>
                </a:lnTo>
                <a:lnTo>
                  <a:pt x="30825" y="736419"/>
                </a:lnTo>
                <a:lnTo>
                  <a:pt x="41100" y="736419"/>
                </a:lnTo>
                <a:lnTo>
                  <a:pt x="20550" y="756962"/>
                </a:lnTo>
                <a:lnTo>
                  <a:pt x="0" y="736419"/>
                </a:lnTo>
                <a:close/>
              </a:path>
            </a:pathLst>
          </a:custGeom>
          <a:ln w="22834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10839" y="3753103"/>
            <a:ext cx="41275" cy="757555"/>
          </a:xfrm>
          <a:custGeom>
            <a:avLst/>
            <a:gdLst/>
            <a:ahLst/>
            <a:cxnLst/>
            <a:rect l="l" t="t" r="r" b="b"/>
            <a:pathLst>
              <a:path w="41275" h="757554">
                <a:moveTo>
                  <a:pt x="41097" y="736422"/>
                </a:moveTo>
                <a:lnTo>
                  <a:pt x="0" y="736422"/>
                </a:lnTo>
                <a:lnTo>
                  <a:pt x="20548" y="756970"/>
                </a:lnTo>
                <a:lnTo>
                  <a:pt x="41097" y="736422"/>
                </a:lnTo>
                <a:close/>
              </a:path>
              <a:path w="41275" h="757554">
                <a:moveTo>
                  <a:pt x="30822" y="0"/>
                </a:moveTo>
                <a:lnTo>
                  <a:pt x="10274" y="0"/>
                </a:lnTo>
                <a:lnTo>
                  <a:pt x="10274" y="736422"/>
                </a:lnTo>
                <a:lnTo>
                  <a:pt x="30822" y="736422"/>
                </a:lnTo>
                <a:lnTo>
                  <a:pt x="30822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10839" y="3753103"/>
            <a:ext cx="41275" cy="757555"/>
          </a:xfrm>
          <a:custGeom>
            <a:avLst/>
            <a:gdLst/>
            <a:ahLst/>
            <a:cxnLst/>
            <a:rect l="l" t="t" r="r" b="b"/>
            <a:pathLst>
              <a:path w="41275" h="757554">
                <a:moveTo>
                  <a:pt x="0" y="736419"/>
                </a:moveTo>
                <a:lnTo>
                  <a:pt x="10275" y="736419"/>
                </a:lnTo>
                <a:lnTo>
                  <a:pt x="10275" y="0"/>
                </a:lnTo>
                <a:lnTo>
                  <a:pt x="30825" y="0"/>
                </a:lnTo>
                <a:lnTo>
                  <a:pt x="30825" y="736419"/>
                </a:lnTo>
                <a:lnTo>
                  <a:pt x="41100" y="736419"/>
                </a:lnTo>
                <a:lnTo>
                  <a:pt x="20550" y="756962"/>
                </a:lnTo>
                <a:lnTo>
                  <a:pt x="0" y="736419"/>
                </a:lnTo>
                <a:close/>
              </a:path>
            </a:pathLst>
          </a:custGeom>
          <a:ln w="22834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602694" y="3668623"/>
            <a:ext cx="41275" cy="757555"/>
          </a:xfrm>
          <a:custGeom>
            <a:avLst/>
            <a:gdLst/>
            <a:ahLst/>
            <a:cxnLst/>
            <a:rect l="l" t="t" r="r" b="b"/>
            <a:pathLst>
              <a:path w="41275" h="757554">
                <a:moveTo>
                  <a:pt x="41109" y="736409"/>
                </a:moveTo>
                <a:lnTo>
                  <a:pt x="0" y="736409"/>
                </a:lnTo>
                <a:lnTo>
                  <a:pt x="20561" y="756958"/>
                </a:lnTo>
                <a:lnTo>
                  <a:pt x="41109" y="736409"/>
                </a:lnTo>
                <a:close/>
              </a:path>
              <a:path w="41275" h="757554">
                <a:moveTo>
                  <a:pt x="30835" y="0"/>
                </a:moveTo>
                <a:lnTo>
                  <a:pt x="10274" y="0"/>
                </a:lnTo>
                <a:lnTo>
                  <a:pt x="10274" y="736409"/>
                </a:lnTo>
                <a:lnTo>
                  <a:pt x="30835" y="736409"/>
                </a:lnTo>
                <a:lnTo>
                  <a:pt x="30835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02694" y="3668623"/>
            <a:ext cx="41275" cy="757555"/>
          </a:xfrm>
          <a:custGeom>
            <a:avLst/>
            <a:gdLst/>
            <a:ahLst/>
            <a:cxnLst/>
            <a:rect l="l" t="t" r="r" b="b"/>
            <a:pathLst>
              <a:path w="41275" h="757554">
                <a:moveTo>
                  <a:pt x="0" y="736419"/>
                </a:moveTo>
                <a:lnTo>
                  <a:pt x="10275" y="736419"/>
                </a:lnTo>
                <a:lnTo>
                  <a:pt x="10275" y="0"/>
                </a:lnTo>
                <a:lnTo>
                  <a:pt x="30825" y="0"/>
                </a:lnTo>
                <a:lnTo>
                  <a:pt x="30825" y="736419"/>
                </a:lnTo>
                <a:lnTo>
                  <a:pt x="41100" y="736419"/>
                </a:lnTo>
                <a:lnTo>
                  <a:pt x="20550" y="756962"/>
                </a:lnTo>
                <a:lnTo>
                  <a:pt x="0" y="736419"/>
                </a:lnTo>
                <a:close/>
              </a:path>
            </a:pathLst>
          </a:custGeom>
          <a:ln w="22834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363955" y="3652058"/>
            <a:ext cx="41275" cy="757555"/>
          </a:xfrm>
          <a:custGeom>
            <a:avLst/>
            <a:gdLst/>
            <a:ahLst/>
            <a:cxnLst/>
            <a:rect l="l" t="t" r="r" b="b"/>
            <a:pathLst>
              <a:path w="41275" h="757554">
                <a:moveTo>
                  <a:pt x="0" y="736419"/>
                </a:moveTo>
                <a:lnTo>
                  <a:pt x="10275" y="736419"/>
                </a:lnTo>
                <a:lnTo>
                  <a:pt x="10275" y="0"/>
                </a:lnTo>
                <a:lnTo>
                  <a:pt x="30825" y="0"/>
                </a:lnTo>
                <a:lnTo>
                  <a:pt x="30825" y="736419"/>
                </a:lnTo>
                <a:lnTo>
                  <a:pt x="41100" y="736419"/>
                </a:lnTo>
                <a:lnTo>
                  <a:pt x="20550" y="756962"/>
                </a:lnTo>
                <a:lnTo>
                  <a:pt x="0" y="736419"/>
                </a:lnTo>
                <a:close/>
              </a:path>
            </a:pathLst>
          </a:custGeom>
          <a:ln w="22834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461774" y="6564441"/>
            <a:ext cx="1445260" cy="29273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5" dirty="0">
                <a:latin typeface="Arial"/>
                <a:cs typeface="Arial"/>
              </a:rPr>
              <a:t>(PMI®-ACP)  </a:t>
            </a:r>
            <a:r>
              <a:rPr sz="900" dirty="0">
                <a:latin typeface="Arial"/>
                <a:cs typeface="Arial"/>
              </a:rPr>
              <a:t>Agile</a:t>
            </a:r>
            <a:r>
              <a:rPr sz="900" spc="-4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Certified</a:t>
            </a:r>
            <a:endParaRPr sz="900">
              <a:latin typeface="Arial"/>
              <a:cs typeface="Arial"/>
            </a:endParaRPr>
          </a:p>
          <a:p>
            <a:pPr marL="849630">
              <a:lnSpc>
                <a:spcPct val="100000"/>
              </a:lnSpc>
              <a:spcBef>
                <a:spcPts val="20"/>
              </a:spcBef>
            </a:pPr>
            <a:r>
              <a:rPr sz="900" spc="-5" dirty="0">
                <a:latin typeface="Arial"/>
                <a:cs typeface="Arial"/>
              </a:rPr>
              <a:t>P</a:t>
            </a:r>
            <a:r>
              <a:rPr sz="900" spc="5" dirty="0">
                <a:latin typeface="Arial"/>
                <a:cs typeface="Arial"/>
              </a:rPr>
              <a:t>ra</a:t>
            </a:r>
            <a:r>
              <a:rPr sz="900" dirty="0">
                <a:latin typeface="Arial"/>
                <a:cs typeface="Arial"/>
              </a:rPr>
              <a:t>c</a:t>
            </a:r>
            <a:r>
              <a:rPr sz="900" spc="-5" dirty="0">
                <a:latin typeface="Arial"/>
                <a:cs typeface="Arial"/>
              </a:rPr>
              <a:t>t</a:t>
            </a:r>
            <a:r>
              <a:rPr sz="900" dirty="0">
                <a:latin typeface="Arial"/>
                <a:cs typeface="Arial"/>
              </a:rPr>
              <a:t>i</a:t>
            </a:r>
            <a:r>
              <a:rPr sz="900" spc="-5" dirty="0">
                <a:latin typeface="Arial"/>
                <a:cs typeface="Arial"/>
              </a:rPr>
              <a:t>t</a:t>
            </a:r>
            <a:r>
              <a:rPr sz="900" dirty="0">
                <a:latin typeface="Arial"/>
                <a:cs typeface="Arial"/>
              </a:rPr>
              <a:t>i</a:t>
            </a:r>
            <a:r>
              <a:rPr sz="900" spc="5" dirty="0">
                <a:latin typeface="Arial"/>
                <a:cs typeface="Arial"/>
              </a:rPr>
              <a:t>one</a:t>
            </a:r>
            <a:r>
              <a:rPr sz="900" dirty="0">
                <a:latin typeface="Arial"/>
                <a:cs typeface="Arial"/>
              </a:rPr>
              <a:t>r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0" y="393703"/>
            <a:ext cx="9042400" cy="6973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34261" y="1954241"/>
            <a:ext cx="36131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latin typeface="Arial"/>
                <a:cs typeface="Arial"/>
              </a:rPr>
              <a:t>Agile practices are gaining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5" dirty="0">
                <a:latin typeface="Arial"/>
                <a:cs typeface="Arial"/>
              </a:rPr>
              <a:t>popularity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62169" y="6663048"/>
            <a:ext cx="200660" cy="240029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1100" spc="70" dirty="0">
                <a:latin typeface="Arial"/>
                <a:cs typeface="Arial"/>
              </a:rPr>
              <a:t>12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39378" y="2453719"/>
            <a:ext cx="230568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35" dirty="0"/>
              <a:t>Survey</a:t>
            </a:r>
            <a:r>
              <a:rPr sz="1900" spc="40" dirty="0"/>
              <a:t> </a:t>
            </a:r>
            <a:r>
              <a:rPr sz="1900" spc="90" dirty="0"/>
              <a:t>Respondent</a:t>
            </a:r>
            <a:endParaRPr sz="1900"/>
          </a:p>
        </p:txBody>
      </p:sp>
      <p:sp>
        <p:nvSpPr>
          <p:cNvPr id="5" name="object 5"/>
          <p:cNvSpPr txBox="1"/>
          <p:nvPr/>
        </p:nvSpPr>
        <p:spPr>
          <a:xfrm>
            <a:off x="1682686" y="2888567"/>
            <a:ext cx="4241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Arial"/>
                <a:cs typeface="Arial"/>
              </a:rPr>
              <a:t>26%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38576" y="3584565"/>
            <a:ext cx="4241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74%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40136" y="3153742"/>
            <a:ext cx="742950" cy="76708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 marR="5080">
              <a:lnSpc>
                <a:spcPct val="123800"/>
              </a:lnSpc>
              <a:spcBef>
                <a:spcPts val="145"/>
              </a:spcBef>
            </a:pPr>
            <a:r>
              <a:rPr sz="1300" spc="30" dirty="0">
                <a:latin typeface="Arial"/>
                <a:cs typeface="Arial"/>
              </a:rPr>
              <a:t>Claim  </a:t>
            </a:r>
            <a:r>
              <a:rPr sz="1300" spc="35" dirty="0">
                <a:latin typeface="Arial"/>
                <a:cs typeface="Arial"/>
              </a:rPr>
              <a:t>Mature  Ad</a:t>
            </a:r>
            <a:r>
              <a:rPr sz="1300" spc="40" dirty="0">
                <a:latin typeface="Arial"/>
                <a:cs typeface="Arial"/>
              </a:rPr>
              <a:t>o</a:t>
            </a:r>
            <a:r>
              <a:rPr sz="1300" spc="114" dirty="0">
                <a:latin typeface="Arial"/>
                <a:cs typeface="Arial"/>
              </a:rPr>
              <a:t>p</a:t>
            </a:r>
            <a:r>
              <a:rPr sz="1300" spc="55" dirty="0">
                <a:latin typeface="Arial"/>
                <a:cs typeface="Arial"/>
              </a:rPr>
              <a:t>t</a:t>
            </a:r>
            <a:r>
              <a:rPr sz="1300" spc="65" dirty="0">
                <a:latin typeface="Arial"/>
                <a:cs typeface="Arial"/>
              </a:rPr>
              <a:t>i</a:t>
            </a:r>
            <a:r>
              <a:rPr sz="1300" spc="55" dirty="0">
                <a:latin typeface="Arial"/>
                <a:cs typeface="Arial"/>
              </a:rPr>
              <a:t>o</a:t>
            </a:r>
            <a:r>
              <a:rPr sz="1300" spc="80" dirty="0">
                <a:latin typeface="Arial"/>
                <a:cs typeface="Arial"/>
              </a:rPr>
              <a:t>n</a:t>
            </a:r>
            <a:endParaRPr sz="13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04688" y="2912621"/>
            <a:ext cx="3363595" cy="6045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1500"/>
              </a:lnSpc>
              <a:spcBef>
                <a:spcPts val="200"/>
              </a:spcBef>
            </a:pPr>
            <a:r>
              <a:rPr sz="1300" spc="-20" dirty="0">
                <a:latin typeface="Arial"/>
                <a:cs typeface="Arial"/>
              </a:rPr>
              <a:t>Forrester Study shows 74% </a:t>
            </a:r>
            <a:r>
              <a:rPr sz="1300" spc="-15" dirty="0">
                <a:latin typeface="Arial"/>
                <a:cs typeface="Arial"/>
              </a:rPr>
              <a:t>of </a:t>
            </a:r>
            <a:r>
              <a:rPr sz="1300" spc="-25" dirty="0">
                <a:latin typeface="Arial"/>
                <a:cs typeface="Arial"/>
              </a:rPr>
              <a:t>respondents  </a:t>
            </a:r>
            <a:r>
              <a:rPr sz="1300" spc="-15" dirty="0">
                <a:latin typeface="Arial"/>
                <a:cs typeface="Arial"/>
              </a:rPr>
              <a:t>claim </a:t>
            </a:r>
            <a:r>
              <a:rPr sz="1300" dirty="0">
                <a:latin typeface="Arial"/>
                <a:cs typeface="Arial"/>
              </a:rPr>
              <a:t>a </a:t>
            </a:r>
            <a:r>
              <a:rPr sz="1300" spc="-20" dirty="0">
                <a:latin typeface="Arial"/>
                <a:cs typeface="Arial"/>
              </a:rPr>
              <a:t>mature adoption </a:t>
            </a:r>
            <a:r>
              <a:rPr sz="1300" spc="-15" dirty="0">
                <a:latin typeface="Arial"/>
                <a:cs typeface="Arial"/>
              </a:rPr>
              <a:t>of agile </a:t>
            </a:r>
            <a:r>
              <a:rPr sz="1300" spc="-20" dirty="0">
                <a:latin typeface="Arial"/>
                <a:cs typeface="Arial"/>
              </a:rPr>
              <a:t>(“How </a:t>
            </a:r>
            <a:r>
              <a:rPr sz="1300" spc="-15" dirty="0">
                <a:latin typeface="Arial"/>
                <a:cs typeface="Arial"/>
              </a:rPr>
              <a:t>Agile </a:t>
            </a:r>
            <a:r>
              <a:rPr sz="1300" spc="-5" dirty="0">
                <a:latin typeface="Arial"/>
                <a:cs typeface="Arial"/>
              </a:rPr>
              <a:t>is  </a:t>
            </a:r>
            <a:r>
              <a:rPr sz="1300" spc="-50" dirty="0">
                <a:latin typeface="Arial"/>
                <a:cs typeface="Arial"/>
              </a:rPr>
              <a:t>Your </a:t>
            </a:r>
            <a:r>
              <a:rPr sz="1300" spc="-20" dirty="0">
                <a:latin typeface="Arial"/>
                <a:cs typeface="Arial"/>
              </a:rPr>
              <a:t>Organization?, April</a:t>
            </a:r>
            <a:r>
              <a:rPr sz="1300" spc="-80" dirty="0">
                <a:latin typeface="Arial"/>
                <a:cs typeface="Arial"/>
              </a:rPr>
              <a:t> </a:t>
            </a:r>
            <a:r>
              <a:rPr sz="1300" spc="-25" dirty="0">
                <a:latin typeface="Arial"/>
                <a:cs typeface="Arial"/>
              </a:rPr>
              <a:t>30,2013)</a:t>
            </a:r>
            <a:endParaRPr sz="13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77575" y="4487180"/>
            <a:ext cx="7856220" cy="114935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212725">
              <a:lnSpc>
                <a:spcPts val="1900"/>
              </a:lnSpc>
              <a:spcBef>
                <a:spcPts val="180"/>
              </a:spcBef>
            </a:pPr>
            <a:r>
              <a:rPr sz="1600" spc="5" dirty="0">
                <a:latin typeface="Arial"/>
                <a:cs typeface="Arial"/>
              </a:rPr>
              <a:t>Agile provides </a:t>
            </a:r>
            <a:r>
              <a:rPr sz="1600" dirty="0">
                <a:latin typeface="Arial"/>
                <a:cs typeface="Arial"/>
              </a:rPr>
              <a:t>a </a:t>
            </a:r>
            <a:r>
              <a:rPr sz="1600" spc="5" dirty="0">
                <a:latin typeface="Arial"/>
                <a:cs typeface="Arial"/>
              </a:rPr>
              <a:t>great way for software development organizations </a:t>
            </a:r>
            <a:r>
              <a:rPr sz="1600" dirty="0">
                <a:latin typeface="Arial"/>
                <a:cs typeface="Arial"/>
              </a:rPr>
              <a:t>to </a:t>
            </a:r>
            <a:r>
              <a:rPr sz="1600" spc="5" dirty="0">
                <a:latin typeface="Arial"/>
                <a:cs typeface="Arial"/>
              </a:rPr>
              <a:t>deliver quality  software </a:t>
            </a:r>
            <a:r>
              <a:rPr sz="1600" dirty="0">
                <a:latin typeface="Arial"/>
                <a:cs typeface="Arial"/>
              </a:rPr>
              <a:t>in a </a:t>
            </a:r>
            <a:r>
              <a:rPr sz="1600" spc="5" dirty="0">
                <a:latin typeface="Arial"/>
                <a:cs typeface="Arial"/>
              </a:rPr>
              <a:t>predictable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spc="5" dirty="0">
                <a:latin typeface="Arial"/>
                <a:cs typeface="Arial"/>
              </a:rPr>
              <a:t>fashion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ts val="1900"/>
              </a:lnSpc>
              <a:spcBef>
                <a:spcPts val="1230"/>
              </a:spcBef>
            </a:pPr>
            <a:r>
              <a:rPr sz="1600" spc="10" dirty="0">
                <a:latin typeface="Arial"/>
                <a:cs typeface="Arial"/>
              </a:rPr>
              <a:t>Many </a:t>
            </a:r>
            <a:r>
              <a:rPr sz="1600" spc="5" dirty="0">
                <a:latin typeface="Arial"/>
                <a:cs typeface="Arial"/>
              </a:rPr>
              <a:t>organizations use </a:t>
            </a:r>
            <a:r>
              <a:rPr sz="1600" dirty="0">
                <a:latin typeface="Arial"/>
                <a:cs typeface="Arial"/>
              </a:rPr>
              <a:t>a </a:t>
            </a:r>
            <a:r>
              <a:rPr sz="1600" spc="5" dirty="0">
                <a:latin typeface="Arial"/>
                <a:cs typeface="Arial"/>
              </a:rPr>
              <a:t>combination of agile and waterfall techniques depending on  goals.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0" y="393703"/>
            <a:ext cx="9042400" cy="6973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7575" y="1553632"/>
            <a:ext cx="74447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45279" algn="l"/>
              </a:tabLst>
            </a:pPr>
            <a:r>
              <a:rPr sz="2200" b="1" spc="-150" dirty="0">
                <a:solidFill>
                  <a:srgbClr val="575757"/>
                </a:solidFill>
                <a:latin typeface="Trebuchet MS"/>
                <a:cs typeface="Trebuchet MS"/>
              </a:rPr>
              <a:t>Traditional</a:t>
            </a:r>
            <a:r>
              <a:rPr sz="2200" b="1" spc="-170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200" b="1" spc="-125" dirty="0">
                <a:solidFill>
                  <a:srgbClr val="575757"/>
                </a:solidFill>
                <a:latin typeface="Trebuchet MS"/>
                <a:cs typeface="Trebuchet MS"/>
              </a:rPr>
              <a:t>Software</a:t>
            </a:r>
            <a:r>
              <a:rPr sz="2200" b="1" spc="-165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200" b="1" spc="-130" dirty="0">
                <a:solidFill>
                  <a:srgbClr val="575757"/>
                </a:solidFill>
                <a:latin typeface="Trebuchet MS"/>
                <a:cs typeface="Trebuchet MS"/>
              </a:rPr>
              <a:t>Development	</a:t>
            </a:r>
            <a:r>
              <a:rPr sz="2200" b="1" spc="-114" dirty="0">
                <a:solidFill>
                  <a:srgbClr val="575757"/>
                </a:solidFill>
                <a:latin typeface="Trebuchet MS"/>
                <a:cs typeface="Trebuchet MS"/>
              </a:rPr>
              <a:t>Agile </a:t>
            </a:r>
            <a:r>
              <a:rPr sz="2200" b="1" spc="-125" dirty="0">
                <a:solidFill>
                  <a:srgbClr val="575757"/>
                </a:solidFill>
                <a:latin typeface="Trebuchet MS"/>
                <a:cs typeface="Trebuchet MS"/>
              </a:rPr>
              <a:t>Software</a:t>
            </a:r>
            <a:r>
              <a:rPr sz="2200" b="1" spc="-305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200" b="1" spc="-130" dirty="0">
                <a:solidFill>
                  <a:srgbClr val="575757"/>
                </a:solidFill>
                <a:latin typeface="Trebuchet MS"/>
                <a:cs typeface="Trebuchet MS"/>
              </a:rPr>
              <a:t>Development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62169" y="6663048"/>
            <a:ext cx="200660" cy="240029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1100" spc="70" dirty="0">
                <a:latin typeface="Arial"/>
                <a:cs typeface="Arial"/>
              </a:rPr>
              <a:t>14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94498" y="2268538"/>
            <a:ext cx="3505200" cy="1988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80035">
              <a:lnSpc>
                <a:spcPct val="148800"/>
              </a:lnSpc>
              <a:spcBef>
                <a:spcPts val="100"/>
              </a:spcBef>
            </a:pPr>
            <a:r>
              <a:rPr sz="1400" spc="75" dirty="0">
                <a:latin typeface="Arial"/>
                <a:cs typeface="Arial"/>
              </a:rPr>
              <a:t>Requirements </a:t>
            </a:r>
            <a:r>
              <a:rPr sz="1400" spc="45" dirty="0">
                <a:latin typeface="Arial"/>
                <a:cs typeface="Arial"/>
              </a:rPr>
              <a:t>are </a:t>
            </a:r>
            <a:r>
              <a:rPr sz="1400" spc="70" dirty="0">
                <a:latin typeface="Arial"/>
                <a:cs typeface="Arial"/>
              </a:rPr>
              <a:t>analyzed  </a:t>
            </a:r>
            <a:r>
              <a:rPr sz="1400" spc="85" dirty="0">
                <a:latin typeface="Arial"/>
                <a:cs typeface="Arial"/>
              </a:rPr>
              <a:t>Architecture </a:t>
            </a:r>
            <a:r>
              <a:rPr sz="1400" spc="80" dirty="0">
                <a:latin typeface="Arial"/>
                <a:cs typeface="Arial"/>
              </a:rPr>
              <a:t>and </a:t>
            </a:r>
            <a:r>
              <a:rPr sz="1400" spc="70" dirty="0">
                <a:latin typeface="Arial"/>
                <a:cs typeface="Arial"/>
              </a:rPr>
              <a:t>Design </a:t>
            </a:r>
            <a:r>
              <a:rPr sz="1400" spc="45" dirty="0">
                <a:latin typeface="Arial"/>
                <a:cs typeface="Arial"/>
              </a:rPr>
              <a:t>are </a:t>
            </a:r>
            <a:r>
              <a:rPr sz="1400" spc="65" dirty="0">
                <a:latin typeface="Arial"/>
                <a:cs typeface="Arial"/>
              </a:rPr>
              <a:t>created  </a:t>
            </a:r>
            <a:r>
              <a:rPr sz="1400" spc="75" dirty="0">
                <a:latin typeface="Arial"/>
                <a:cs typeface="Arial"/>
              </a:rPr>
              <a:t>Requirements </a:t>
            </a:r>
            <a:r>
              <a:rPr sz="1400" spc="45" dirty="0">
                <a:latin typeface="Arial"/>
                <a:cs typeface="Arial"/>
              </a:rPr>
              <a:t>are </a:t>
            </a:r>
            <a:r>
              <a:rPr sz="1400" spc="100" dirty="0">
                <a:latin typeface="Arial"/>
                <a:cs typeface="Arial"/>
              </a:rPr>
              <a:t>implemented,  </a:t>
            </a:r>
            <a:r>
              <a:rPr sz="1400" spc="75" dirty="0">
                <a:latin typeface="Arial"/>
                <a:cs typeface="Arial"/>
              </a:rPr>
              <a:t>tested </a:t>
            </a:r>
            <a:r>
              <a:rPr sz="1400" spc="80" dirty="0">
                <a:latin typeface="Arial"/>
                <a:cs typeface="Arial"/>
              </a:rPr>
              <a:t>and</a:t>
            </a:r>
            <a:r>
              <a:rPr sz="1400" spc="130" dirty="0">
                <a:latin typeface="Arial"/>
                <a:cs typeface="Arial"/>
              </a:rPr>
              <a:t> </a:t>
            </a:r>
            <a:r>
              <a:rPr sz="1400" spc="70" dirty="0">
                <a:latin typeface="Arial"/>
                <a:cs typeface="Arial"/>
              </a:rPr>
              <a:t>delivered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30900"/>
              </a:lnSpc>
              <a:spcBef>
                <a:spcPts val="1060"/>
              </a:spcBef>
            </a:pPr>
            <a:r>
              <a:rPr sz="1400" spc="95" dirty="0">
                <a:latin typeface="Arial"/>
                <a:cs typeface="Arial"/>
              </a:rPr>
              <a:t>Months </a:t>
            </a:r>
            <a:r>
              <a:rPr sz="1400" spc="70" dirty="0">
                <a:latin typeface="Arial"/>
                <a:cs typeface="Arial"/>
              </a:rPr>
              <a:t>(or </a:t>
            </a:r>
            <a:r>
              <a:rPr sz="1400" spc="80" dirty="0">
                <a:latin typeface="Arial"/>
                <a:cs typeface="Arial"/>
              </a:rPr>
              <a:t>longer) occur </a:t>
            </a:r>
            <a:r>
              <a:rPr sz="1400" spc="85" dirty="0">
                <a:latin typeface="Arial"/>
                <a:cs typeface="Arial"/>
              </a:rPr>
              <a:t>before </a:t>
            </a:r>
            <a:r>
              <a:rPr sz="1400" spc="65" dirty="0">
                <a:latin typeface="Arial"/>
                <a:cs typeface="Arial"/>
              </a:rPr>
              <a:t>usable  </a:t>
            </a:r>
            <a:r>
              <a:rPr sz="1400" spc="80" dirty="0">
                <a:latin typeface="Arial"/>
                <a:cs typeface="Arial"/>
              </a:rPr>
              <a:t>software </a:t>
            </a:r>
            <a:r>
              <a:rPr sz="1400" spc="114" dirty="0">
                <a:latin typeface="Arial"/>
                <a:cs typeface="Arial"/>
              </a:rPr>
              <a:t>for </a:t>
            </a:r>
            <a:r>
              <a:rPr sz="1400" spc="95" dirty="0">
                <a:latin typeface="Arial"/>
                <a:cs typeface="Arial"/>
              </a:rPr>
              <a:t>customer </a:t>
            </a:r>
            <a:r>
              <a:rPr sz="1400" spc="114" dirty="0">
                <a:latin typeface="Arial"/>
                <a:cs typeface="Arial"/>
              </a:rPr>
              <a:t>to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spc="60" dirty="0">
                <a:latin typeface="Arial"/>
                <a:cs typeface="Arial"/>
              </a:rPr>
              <a:t>evaluate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27917" y="2376393"/>
            <a:ext cx="4036695" cy="254825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405765">
              <a:lnSpc>
                <a:spcPts val="1600"/>
              </a:lnSpc>
              <a:spcBef>
                <a:spcPts val="219"/>
              </a:spcBef>
            </a:pPr>
            <a:r>
              <a:rPr sz="1400" spc="75" dirty="0">
                <a:latin typeface="Arial"/>
                <a:cs typeface="Arial"/>
              </a:rPr>
              <a:t>Requirements </a:t>
            </a:r>
            <a:r>
              <a:rPr sz="1400" spc="45" dirty="0">
                <a:latin typeface="Arial"/>
                <a:cs typeface="Arial"/>
              </a:rPr>
              <a:t>are </a:t>
            </a:r>
            <a:r>
              <a:rPr sz="1400" spc="80" dirty="0">
                <a:latin typeface="Arial"/>
                <a:cs typeface="Arial"/>
              </a:rPr>
              <a:t>translated </a:t>
            </a:r>
            <a:r>
              <a:rPr sz="1400" spc="110" dirty="0">
                <a:latin typeface="Arial"/>
                <a:cs typeface="Arial"/>
              </a:rPr>
              <a:t>into </a:t>
            </a:r>
            <a:r>
              <a:rPr sz="1400" spc="35" dirty="0">
                <a:latin typeface="Arial"/>
                <a:cs typeface="Arial"/>
              </a:rPr>
              <a:t>User  </a:t>
            </a:r>
            <a:r>
              <a:rPr sz="1400" spc="50" dirty="0">
                <a:latin typeface="Arial"/>
                <a:cs typeface="Arial"/>
              </a:rPr>
              <a:t>Stories </a:t>
            </a:r>
            <a:r>
              <a:rPr sz="1400" spc="80" dirty="0">
                <a:latin typeface="Arial"/>
                <a:cs typeface="Arial"/>
              </a:rPr>
              <a:t>and become </a:t>
            </a:r>
            <a:r>
              <a:rPr sz="1400" spc="90" dirty="0">
                <a:latin typeface="Arial"/>
                <a:cs typeface="Arial"/>
              </a:rPr>
              <a:t>the </a:t>
            </a:r>
            <a:r>
              <a:rPr sz="1400" spc="110" dirty="0">
                <a:latin typeface="Arial"/>
                <a:cs typeface="Arial"/>
              </a:rPr>
              <a:t>product</a:t>
            </a:r>
            <a:r>
              <a:rPr sz="1400" spc="135" dirty="0">
                <a:latin typeface="Arial"/>
                <a:cs typeface="Arial"/>
              </a:rPr>
              <a:t> </a:t>
            </a:r>
            <a:r>
              <a:rPr sz="1400" spc="90" dirty="0">
                <a:latin typeface="Arial"/>
                <a:cs typeface="Arial"/>
              </a:rPr>
              <a:t>backlog</a:t>
            </a:r>
            <a:endParaRPr sz="1400">
              <a:latin typeface="Arial"/>
              <a:cs typeface="Arial"/>
            </a:endParaRPr>
          </a:p>
          <a:p>
            <a:pPr marL="12700" marR="470534">
              <a:lnSpc>
                <a:spcPct val="101200"/>
              </a:lnSpc>
              <a:spcBef>
                <a:spcPts val="1240"/>
              </a:spcBef>
            </a:pPr>
            <a:r>
              <a:rPr sz="1400" spc="45" dirty="0">
                <a:latin typeface="Arial"/>
                <a:cs typeface="Arial"/>
              </a:rPr>
              <a:t>Usable </a:t>
            </a:r>
            <a:r>
              <a:rPr sz="1400" spc="90" dirty="0">
                <a:latin typeface="Arial"/>
                <a:cs typeface="Arial"/>
              </a:rPr>
              <a:t>chunks </a:t>
            </a:r>
            <a:r>
              <a:rPr sz="1400" spc="85" dirty="0">
                <a:latin typeface="Arial"/>
                <a:cs typeface="Arial"/>
              </a:rPr>
              <a:t>(high </a:t>
            </a:r>
            <a:r>
              <a:rPr sz="1400" spc="50" dirty="0">
                <a:latin typeface="Arial"/>
                <a:cs typeface="Arial"/>
              </a:rPr>
              <a:t>Value </a:t>
            </a:r>
            <a:r>
              <a:rPr sz="1400" spc="45" dirty="0">
                <a:latin typeface="Arial"/>
                <a:cs typeface="Arial"/>
              </a:rPr>
              <a:t>Stories) </a:t>
            </a:r>
            <a:r>
              <a:rPr sz="1400" spc="114" dirty="0">
                <a:latin typeface="Arial"/>
                <a:cs typeface="Arial"/>
              </a:rPr>
              <a:t>of  </a:t>
            </a:r>
            <a:r>
              <a:rPr sz="1400" spc="80" dirty="0">
                <a:latin typeface="Arial"/>
                <a:cs typeface="Arial"/>
              </a:rPr>
              <a:t>software </a:t>
            </a:r>
            <a:r>
              <a:rPr sz="1400" spc="45" dirty="0">
                <a:latin typeface="Arial"/>
                <a:cs typeface="Arial"/>
              </a:rPr>
              <a:t>are </a:t>
            </a:r>
            <a:r>
              <a:rPr sz="1400" spc="75" dirty="0">
                <a:latin typeface="Arial"/>
                <a:cs typeface="Arial"/>
              </a:rPr>
              <a:t>developed </a:t>
            </a:r>
            <a:r>
              <a:rPr sz="1400" spc="95" dirty="0">
                <a:latin typeface="Arial"/>
                <a:cs typeface="Arial"/>
              </a:rPr>
              <a:t>in </a:t>
            </a:r>
            <a:r>
              <a:rPr sz="1400" spc="100" dirty="0">
                <a:latin typeface="Arial"/>
                <a:cs typeface="Arial"/>
              </a:rPr>
              <a:t>short </a:t>
            </a:r>
            <a:r>
              <a:rPr sz="1400" spc="90" dirty="0">
                <a:latin typeface="Arial"/>
                <a:cs typeface="Arial"/>
              </a:rPr>
              <a:t>periods  </a:t>
            </a:r>
            <a:r>
              <a:rPr sz="1400" spc="114" dirty="0">
                <a:latin typeface="Arial"/>
                <a:cs typeface="Arial"/>
              </a:rPr>
              <a:t>of </a:t>
            </a:r>
            <a:r>
              <a:rPr sz="1400" spc="110" dirty="0">
                <a:latin typeface="Arial"/>
                <a:cs typeface="Arial"/>
              </a:rPr>
              <a:t>time </a:t>
            </a:r>
            <a:r>
              <a:rPr sz="1400" spc="80" dirty="0">
                <a:latin typeface="Arial"/>
                <a:cs typeface="Arial"/>
              </a:rPr>
              <a:t>(sprints, </a:t>
            </a:r>
            <a:r>
              <a:rPr sz="1400" spc="85" dirty="0">
                <a:latin typeface="Arial"/>
                <a:cs typeface="Arial"/>
              </a:rPr>
              <a:t>iterations,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spc="55" dirty="0">
                <a:latin typeface="Arial"/>
                <a:cs typeface="Arial"/>
              </a:rPr>
              <a:t>etc.)</a:t>
            </a:r>
            <a:endParaRPr sz="1400">
              <a:latin typeface="Arial"/>
              <a:cs typeface="Arial"/>
            </a:endParaRPr>
          </a:p>
          <a:p>
            <a:pPr marL="12700" marR="889635">
              <a:lnSpc>
                <a:spcPts val="1600"/>
              </a:lnSpc>
              <a:spcBef>
                <a:spcPts val="1240"/>
              </a:spcBef>
            </a:pPr>
            <a:r>
              <a:rPr sz="1400" spc="90" dirty="0">
                <a:latin typeface="Arial"/>
                <a:cs typeface="Arial"/>
              </a:rPr>
              <a:t>Customer </a:t>
            </a:r>
            <a:r>
              <a:rPr sz="1400" spc="95" dirty="0">
                <a:latin typeface="Arial"/>
                <a:cs typeface="Arial"/>
              </a:rPr>
              <a:t>works </a:t>
            </a:r>
            <a:r>
              <a:rPr sz="1400" spc="110" dirty="0">
                <a:latin typeface="Arial"/>
                <a:cs typeface="Arial"/>
              </a:rPr>
              <a:t>with </a:t>
            </a:r>
            <a:r>
              <a:rPr sz="1400" spc="90" dirty="0">
                <a:latin typeface="Arial"/>
                <a:cs typeface="Arial"/>
              </a:rPr>
              <a:t>the </a:t>
            </a:r>
            <a:r>
              <a:rPr sz="1400" spc="80" dirty="0">
                <a:latin typeface="Arial"/>
                <a:cs typeface="Arial"/>
              </a:rPr>
              <a:t>team and  </a:t>
            </a:r>
            <a:r>
              <a:rPr sz="1400" spc="60" dirty="0">
                <a:latin typeface="Arial"/>
                <a:cs typeface="Arial"/>
              </a:rPr>
              <a:t>reviews </a:t>
            </a:r>
            <a:r>
              <a:rPr sz="1400" spc="80" dirty="0">
                <a:latin typeface="Arial"/>
                <a:cs typeface="Arial"/>
              </a:rPr>
              <a:t>software</a:t>
            </a:r>
            <a:r>
              <a:rPr sz="1400" spc="114" dirty="0">
                <a:latin typeface="Arial"/>
                <a:cs typeface="Arial"/>
              </a:rPr>
              <a:t> </a:t>
            </a:r>
            <a:r>
              <a:rPr sz="1400" spc="80" dirty="0">
                <a:latin typeface="Arial"/>
                <a:cs typeface="Arial"/>
              </a:rPr>
              <a:t>regularly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3000"/>
              </a:lnSpc>
              <a:spcBef>
                <a:spcPts val="85"/>
              </a:spcBef>
            </a:pPr>
            <a:r>
              <a:rPr sz="1400" spc="70" dirty="0">
                <a:latin typeface="Arial"/>
                <a:cs typeface="Arial"/>
              </a:rPr>
              <a:t>Priorities </a:t>
            </a:r>
            <a:r>
              <a:rPr sz="1400" spc="75" dirty="0">
                <a:latin typeface="Arial"/>
                <a:cs typeface="Arial"/>
              </a:rPr>
              <a:t>may </a:t>
            </a:r>
            <a:r>
              <a:rPr sz="1400" spc="105" dirty="0">
                <a:latin typeface="Arial"/>
                <a:cs typeface="Arial"/>
              </a:rPr>
              <a:t>shift </a:t>
            </a:r>
            <a:r>
              <a:rPr sz="1400" spc="125" dirty="0">
                <a:latin typeface="Arial"/>
                <a:cs typeface="Arial"/>
              </a:rPr>
              <a:t>from </a:t>
            </a:r>
            <a:r>
              <a:rPr sz="1400" spc="95" dirty="0">
                <a:latin typeface="Arial"/>
                <a:cs typeface="Arial"/>
              </a:rPr>
              <a:t>iteration </a:t>
            </a:r>
            <a:r>
              <a:rPr sz="1400" spc="114" dirty="0">
                <a:latin typeface="Arial"/>
                <a:cs typeface="Arial"/>
              </a:rPr>
              <a:t>to </a:t>
            </a:r>
            <a:r>
              <a:rPr sz="1400" spc="95" dirty="0">
                <a:latin typeface="Arial"/>
                <a:cs typeface="Arial"/>
              </a:rPr>
              <a:t>iteration  </a:t>
            </a:r>
            <a:r>
              <a:rPr sz="1400" spc="75" dirty="0">
                <a:latin typeface="Arial"/>
                <a:cs typeface="Arial"/>
              </a:rPr>
              <a:t>Agile teams </a:t>
            </a:r>
            <a:r>
              <a:rPr sz="1400" spc="90" dirty="0">
                <a:latin typeface="Arial"/>
                <a:cs typeface="Arial"/>
              </a:rPr>
              <a:t>expect </a:t>
            </a:r>
            <a:r>
              <a:rPr sz="1400" spc="80" dirty="0">
                <a:latin typeface="Arial"/>
                <a:cs typeface="Arial"/>
              </a:rPr>
              <a:t>and </a:t>
            </a:r>
            <a:r>
              <a:rPr sz="1400" spc="70" dirty="0">
                <a:latin typeface="Arial"/>
                <a:cs typeface="Arial"/>
              </a:rPr>
              <a:t>embrace</a:t>
            </a:r>
            <a:r>
              <a:rPr sz="1400" spc="130" dirty="0">
                <a:latin typeface="Arial"/>
                <a:cs typeface="Arial"/>
              </a:rPr>
              <a:t> </a:t>
            </a:r>
            <a:r>
              <a:rPr sz="1400" spc="70" dirty="0">
                <a:latin typeface="Arial"/>
                <a:cs typeface="Arial"/>
              </a:rPr>
              <a:t>change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0" y="152400"/>
            <a:ext cx="9030647" cy="6899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62232" y="1519453"/>
            <a:ext cx="3752215" cy="10874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1275" algn="ctr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Arial"/>
                <a:cs typeface="Arial"/>
              </a:rPr>
              <a:t>Traditional </a:t>
            </a:r>
            <a:r>
              <a:rPr sz="1600" b="1" spc="10" dirty="0">
                <a:latin typeface="Arial"/>
                <a:cs typeface="Arial"/>
              </a:rPr>
              <a:t>Project</a:t>
            </a:r>
            <a:r>
              <a:rPr sz="1600" b="1" spc="25" dirty="0">
                <a:latin typeface="Arial"/>
                <a:cs typeface="Arial"/>
              </a:rPr>
              <a:t> </a:t>
            </a:r>
            <a:r>
              <a:rPr sz="1600" b="1" spc="15" dirty="0">
                <a:latin typeface="Arial"/>
                <a:cs typeface="Arial"/>
              </a:rPr>
              <a:t>Management</a:t>
            </a:r>
            <a:endParaRPr sz="1600" dirty="0">
              <a:latin typeface="Arial"/>
              <a:cs typeface="Arial"/>
            </a:endParaRPr>
          </a:p>
          <a:p>
            <a:pPr marL="55880">
              <a:lnSpc>
                <a:spcPct val="100000"/>
              </a:lnSpc>
              <a:spcBef>
                <a:spcPts val="1280"/>
              </a:spcBef>
            </a:pPr>
            <a:r>
              <a:rPr lang="en-US" sz="1400" spc="60" dirty="0">
                <a:latin typeface="Arial"/>
                <a:cs typeface="Arial"/>
              </a:rPr>
              <a:t>  </a:t>
            </a:r>
            <a:r>
              <a:rPr sz="1400" spc="60" dirty="0">
                <a:latin typeface="Arial"/>
                <a:cs typeface="Arial"/>
              </a:rPr>
              <a:t>Planning </a:t>
            </a:r>
            <a:r>
              <a:rPr sz="1400" spc="75" dirty="0">
                <a:latin typeface="Arial"/>
                <a:cs typeface="Arial"/>
              </a:rPr>
              <a:t>given</a:t>
            </a:r>
            <a:r>
              <a:rPr sz="1400" spc="130" dirty="0">
                <a:latin typeface="Arial"/>
                <a:cs typeface="Arial"/>
              </a:rPr>
              <a:t> </a:t>
            </a:r>
            <a:r>
              <a:rPr sz="1400" spc="95" dirty="0">
                <a:latin typeface="Arial"/>
                <a:cs typeface="Arial"/>
              </a:rPr>
              <a:t>importance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25"/>
              </a:spcBef>
            </a:pPr>
            <a:r>
              <a:rPr lang="en-US" sz="1400" spc="25" dirty="0">
                <a:latin typeface="Arial"/>
                <a:cs typeface="Arial"/>
              </a:rPr>
              <a:t>  </a:t>
            </a:r>
            <a:r>
              <a:rPr sz="1400" spc="25" dirty="0">
                <a:latin typeface="Arial"/>
                <a:cs typeface="Arial"/>
              </a:rPr>
              <a:t>Scope </a:t>
            </a:r>
            <a:r>
              <a:rPr sz="1400" spc="55" dirty="0">
                <a:latin typeface="Arial"/>
                <a:cs typeface="Arial"/>
              </a:rPr>
              <a:t>is </a:t>
            </a:r>
            <a:r>
              <a:rPr sz="1400" spc="105" dirty="0">
                <a:latin typeface="Arial"/>
                <a:cs typeface="Arial"/>
              </a:rPr>
              <a:t>fixed. </a:t>
            </a:r>
            <a:r>
              <a:rPr sz="1400" spc="85" dirty="0">
                <a:latin typeface="Arial"/>
                <a:cs typeface="Arial"/>
              </a:rPr>
              <a:t>Time </a:t>
            </a:r>
            <a:r>
              <a:rPr sz="1400" spc="75" dirty="0">
                <a:latin typeface="Arial"/>
                <a:cs typeface="Arial"/>
              </a:rPr>
              <a:t>and </a:t>
            </a:r>
            <a:r>
              <a:rPr sz="1400" spc="80" dirty="0">
                <a:latin typeface="Arial"/>
                <a:cs typeface="Arial"/>
              </a:rPr>
              <a:t>cost </a:t>
            </a:r>
            <a:r>
              <a:rPr sz="1400" spc="45" dirty="0">
                <a:latin typeface="Arial"/>
                <a:cs typeface="Arial"/>
              </a:rPr>
              <a:t>are</a:t>
            </a:r>
            <a:r>
              <a:rPr sz="1400" spc="155" dirty="0">
                <a:latin typeface="Arial"/>
                <a:cs typeface="Arial"/>
              </a:rPr>
              <a:t> </a:t>
            </a:r>
            <a:r>
              <a:rPr sz="1400" spc="75" dirty="0">
                <a:latin typeface="Arial"/>
                <a:cs typeface="Arial"/>
              </a:rPr>
              <a:t>derived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83800" y="1542748"/>
            <a:ext cx="3789679" cy="1045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5790">
              <a:lnSpc>
                <a:spcPct val="100000"/>
              </a:lnSpc>
              <a:spcBef>
                <a:spcPts val="100"/>
              </a:spcBef>
            </a:pPr>
            <a:r>
              <a:rPr sz="1600" b="1" spc="10" dirty="0">
                <a:latin typeface="Arial"/>
                <a:cs typeface="Arial"/>
              </a:rPr>
              <a:t>Agile Project</a:t>
            </a:r>
            <a:r>
              <a:rPr sz="1600" b="1" spc="25" dirty="0">
                <a:latin typeface="Arial"/>
                <a:cs typeface="Arial"/>
              </a:rPr>
              <a:t> </a:t>
            </a:r>
            <a:r>
              <a:rPr sz="1600" b="1" spc="15" dirty="0">
                <a:latin typeface="Arial"/>
                <a:cs typeface="Arial"/>
              </a:rPr>
              <a:t>Management</a:t>
            </a:r>
            <a:endParaRPr sz="1600" dirty="0">
              <a:latin typeface="Arial"/>
              <a:cs typeface="Arial"/>
            </a:endParaRPr>
          </a:p>
          <a:p>
            <a:pPr marL="12065" marR="5080" algn="ctr">
              <a:lnSpc>
                <a:spcPts val="3140"/>
              </a:lnSpc>
              <a:spcBef>
                <a:spcPts val="170"/>
              </a:spcBef>
            </a:pPr>
            <a:r>
              <a:rPr sz="1400" spc="70" dirty="0">
                <a:latin typeface="Arial"/>
                <a:cs typeface="Arial"/>
              </a:rPr>
              <a:t>Execution </a:t>
            </a:r>
            <a:r>
              <a:rPr sz="1400" spc="75" dirty="0">
                <a:latin typeface="Arial"/>
                <a:cs typeface="Arial"/>
              </a:rPr>
              <a:t>given </a:t>
            </a:r>
            <a:r>
              <a:rPr sz="1400" spc="95" dirty="0">
                <a:latin typeface="Arial"/>
                <a:cs typeface="Arial"/>
              </a:rPr>
              <a:t>importance </a:t>
            </a:r>
            <a:r>
              <a:rPr sz="1400" spc="90" dirty="0">
                <a:latin typeface="Arial"/>
                <a:cs typeface="Arial"/>
              </a:rPr>
              <a:t>than </a:t>
            </a:r>
            <a:r>
              <a:rPr sz="1400" spc="95" dirty="0">
                <a:latin typeface="Arial"/>
                <a:cs typeface="Arial"/>
              </a:rPr>
              <a:t>planning  </a:t>
            </a:r>
            <a:r>
              <a:rPr sz="1400" spc="85" dirty="0">
                <a:latin typeface="Arial"/>
                <a:cs typeface="Arial"/>
              </a:rPr>
              <a:t>Time </a:t>
            </a:r>
            <a:r>
              <a:rPr sz="1400" spc="75" dirty="0">
                <a:latin typeface="Arial"/>
                <a:cs typeface="Arial"/>
              </a:rPr>
              <a:t>and cost </a:t>
            </a:r>
            <a:r>
              <a:rPr sz="1400" spc="45" dirty="0">
                <a:latin typeface="Arial"/>
                <a:cs typeface="Arial"/>
              </a:rPr>
              <a:t>are </a:t>
            </a:r>
            <a:r>
              <a:rPr sz="1400" spc="105" dirty="0">
                <a:latin typeface="Arial"/>
                <a:cs typeface="Arial"/>
              </a:rPr>
              <a:t>fixed. </a:t>
            </a:r>
            <a:r>
              <a:rPr sz="1400" spc="25" dirty="0">
                <a:latin typeface="Arial"/>
                <a:cs typeface="Arial"/>
              </a:rPr>
              <a:t>Scope </a:t>
            </a:r>
            <a:r>
              <a:rPr sz="1400" spc="55" dirty="0">
                <a:latin typeface="Arial"/>
                <a:cs typeface="Arial"/>
              </a:rPr>
              <a:t>is</a:t>
            </a:r>
            <a:r>
              <a:rPr sz="1400" spc="229" dirty="0">
                <a:latin typeface="Arial"/>
                <a:cs typeface="Arial"/>
              </a:rPr>
              <a:t> </a:t>
            </a:r>
            <a:r>
              <a:rPr sz="1400" spc="75" dirty="0">
                <a:latin typeface="Arial"/>
                <a:cs typeface="Arial"/>
              </a:rPr>
              <a:t>derived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37499" y="2699178"/>
            <a:ext cx="336422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5" dirty="0">
                <a:latin typeface="Arial"/>
                <a:cs typeface="Arial"/>
              </a:rPr>
              <a:t>Delivering </a:t>
            </a:r>
            <a:r>
              <a:rPr sz="1400" spc="110" dirty="0">
                <a:latin typeface="Arial"/>
                <a:cs typeface="Arial"/>
              </a:rPr>
              <a:t>within </a:t>
            </a:r>
            <a:r>
              <a:rPr sz="1400" spc="100" dirty="0">
                <a:latin typeface="Arial"/>
                <a:cs typeface="Arial"/>
              </a:rPr>
              <a:t>triple </a:t>
            </a:r>
            <a:r>
              <a:rPr sz="1400" spc="90" dirty="0">
                <a:latin typeface="Arial"/>
                <a:cs typeface="Arial"/>
              </a:rPr>
              <a:t>constraint </a:t>
            </a:r>
            <a:r>
              <a:rPr sz="1400" spc="55" dirty="0">
                <a:latin typeface="Arial"/>
                <a:cs typeface="Arial"/>
              </a:rPr>
              <a:t>is</a:t>
            </a:r>
            <a:r>
              <a:rPr sz="1400" spc="7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3059" y="2902597"/>
            <a:ext cx="7092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40" dirty="0">
                <a:latin typeface="Arial"/>
                <a:cs typeface="Arial"/>
              </a:rPr>
              <a:t>success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74909" y="2719956"/>
            <a:ext cx="3807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5" dirty="0">
                <a:latin typeface="Arial"/>
                <a:cs typeface="Arial"/>
              </a:rPr>
              <a:t>Delivering </a:t>
            </a:r>
            <a:r>
              <a:rPr sz="1400" spc="65" dirty="0">
                <a:latin typeface="Arial"/>
                <a:cs typeface="Arial"/>
              </a:rPr>
              <a:t>business </a:t>
            </a:r>
            <a:r>
              <a:rPr sz="1400" spc="55" dirty="0">
                <a:latin typeface="Arial"/>
                <a:cs typeface="Arial"/>
              </a:rPr>
              <a:t>value is </a:t>
            </a:r>
            <a:r>
              <a:rPr sz="1400" spc="85" dirty="0">
                <a:latin typeface="Arial"/>
                <a:cs typeface="Arial"/>
              </a:rPr>
              <a:t>the </a:t>
            </a:r>
            <a:r>
              <a:rPr sz="1400" spc="40" dirty="0">
                <a:latin typeface="Arial"/>
                <a:cs typeface="Arial"/>
              </a:rPr>
              <a:t>success</a:t>
            </a:r>
            <a:r>
              <a:rPr sz="1400" spc="210" dirty="0">
                <a:latin typeface="Arial"/>
                <a:cs typeface="Arial"/>
              </a:rPr>
              <a:t> </a:t>
            </a:r>
            <a:r>
              <a:rPr sz="1400" spc="114" dirty="0">
                <a:latin typeface="Arial"/>
                <a:cs typeface="Arial"/>
              </a:rPr>
              <a:t>of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04752" y="2925544"/>
            <a:ext cx="9906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85" dirty="0">
                <a:latin typeface="Arial"/>
                <a:cs typeface="Arial"/>
              </a:rPr>
              <a:t>the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Arial"/>
                <a:cs typeface="Arial"/>
              </a:rPr>
              <a:t>project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58155" y="3178546"/>
            <a:ext cx="3622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25" dirty="0">
                <a:latin typeface="Arial"/>
                <a:cs typeface="Arial"/>
              </a:rPr>
              <a:t>Scope </a:t>
            </a:r>
            <a:r>
              <a:rPr sz="1400" spc="65" dirty="0">
                <a:latin typeface="Arial"/>
                <a:cs typeface="Arial"/>
              </a:rPr>
              <a:t>once </a:t>
            </a:r>
            <a:r>
              <a:rPr sz="1400" spc="110" dirty="0">
                <a:latin typeface="Arial"/>
                <a:cs typeface="Arial"/>
              </a:rPr>
              <a:t>fixed </a:t>
            </a:r>
            <a:r>
              <a:rPr sz="1400" spc="95" dirty="0">
                <a:latin typeface="Arial"/>
                <a:cs typeface="Arial"/>
              </a:rPr>
              <a:t>follows </a:t>
            </a:r>
            <a:r>
              <a:rPr sz="1400" spc="65" dirty="0">
                <a:latin typeface="Arial"/>
                <a:cs typeface="Arial"/>
              </a:rPr>
              <a:t>change</a:t>
            </a:r>
            <a:r>
              <a:rPr sz="1400" spc="135" dirty="0">
                <a:latin typeface="Arial"/>
                <a:cs typeface="Arial"/>
              </a:rPr>
              <a:t> </a:t>
            </a:r>
            <a:r>
              <a:rPr sz="1400" spc="105" dirty="0">
                <a:latin typeface="Arial"/>
                <a:cs typeface="Arial"/>
              </a:rPr>
              <a:t>control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3712" y="3409947"/>
            <a:ext cx="35915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25" dirty="0">
                <a:latin typeface="Arial"/>
                <a:cs typeface="Arial"/>
              </a:rPr>
              <a:t>Process </a:t>
            </a:r>
            <a:r>
              <a:rPr sz="1400" spc="75" dirty="0">
                <a:latin typeface="Arial"/>
                <a:cs typeface="Arial"/>
              </a:rPr>
              <a:t>and </a:t>
            </a:r>
            <a:r>
              <a:rPr sz="1400" spc="95" dirty="0">
                <a:latin typeface="Arial"/>
                <a:cs typeface="Arial"/>
              </a:rPr>
              <a:t>customer </a:t>
            </a:r>
            <a:r>
              <a:rPr sz="1400" spc="75" dirty="0">
                <a:latin typeface="Arial"/>
                <a:cs typeface="Arial"/>
              </a:rPr>
              <a:t>charged </a:t>
            </a:r>
            <a:r>
              <a:rPr sz="1400" spc="114" dirty="0">
                <a:latin typeface="Arial"/>
                <a:cs typeface="Arial"/>
              </a:rPr>
              <a:t>for</a:t>
            </a:r>
            <a:r>
              <a:rPr sz="1400" spc="175" dirty="0">
                <a:latin typeface="Arial"/>
                <a:cs typeface="Arial"/>
              </a:rPr>
              <a:t> </a:t>
            </a:r>
            <a:r>
              <a:rPr sz="1400" spc="45" dirty="0">
                <a:latin typeface="Arial"/>
                <a:cs typeface="Arial"/>
              </a:rPr>
              <a:t>every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96310" y="3648707"/>
            <a:ext cx="6623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5" dirty="0">
                <a:latin typeface="Arial"/>
                <a:cs typeface="Arial"/>
              </a:rPr>
              <a:t>ch</a:t>
            </a:r>
            <a:r>
              <a:rPr sz="1400" spc="65" dirty="0">
                <a:latin typeface="Arial"/>
                <a:cs typeface="Arial"/>
              </a:rPr>
              <a:t>a</a:t>
            </a:r>
            <a:r>
              <a:rPr sz="1400" spc="60" dirty="0">
                <a:latin typeface="Arial"/>
                <a:cs typeface="Arial"/>
              </a:rPr>
              <a:t>n</a:t>
            </a:r>
            <a:r>
              <a:rPr sz="1400" spc="120" dirty="0">
                <a:latin typeface="Arial"/>
                <a:cs typeface="Arial"/>
              </a:rPr>
              <a:t>g</a:t>
            </a:r>
            <a:r>
              <a:rPr sz="1400" dirty="0">
                <a:latin typeface="Arial"/>
                <a:cs typeface="Arial"/>
              </a:rPr>
              <a:t>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985746" y="3160890"/>
            <a:ext cx="276415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25" dirty="0">
                <a:latin typeface="Arial"/>
                <a:cs typeface="Arial"/>
              </a:rPr>
              <a:t>Scope </a:t>
            </a:r>
            <a:r>
              <a:rPr sz="1400" spc="55" dirty="0">
                <a:latin typeface="Arial"/>
                <a:cs typeface="Arial"/>
              </a:rPr>
              <a:t>is </a:t>
            </a:r>
            <a:r>
              <a:rPr sz="1400" spc="95" dirty="0">
                <a:latin typeface="Arial"/>
                <a:cs typeface="Arial"/>
              </a:rPr>
              <a:t>flexible </a:t>
            </a:r>
            <a:r>
              <a:rPr sz="1400" spc="75" dirty="0">
                <a:latin typeface="Arial"/>
                <a:cs typeface="Arial"/>
              </a:rPr>
              <a:t>and </a:t>
            </a:r>
            <a:r>
              <a:rPr sz="1400" spc="65" dirty="0">
                <a:latin typeface="Arial"/>
                <a:cs typeface="Arial"/>
              </a:rPr>
              <a:t>change</a:t>
            </a:r>
            <a:r>
              <a:rPr sz="1400" spc="200" dirty="0">
                <a:latin typeface="Arial"/>
                <a:cs typeface="Arial"/>
              </a:rPr>
              <a:t> </a:t>
            </a:r>
            <a:r>
              <a:rPr sz="1400" spc="55" dirty="0">
                <a:latin typeface="Arial"/>
                <a:cs typeface="Arial"/>
              </a:rPr>
              <a:t>is</a:t>
            </a:r>
            <a:r>
              <a:rPr lang="en-US" sz="1400" spc="55" dirty="0">
                <a:latin typeface="Arial"/>
                <a:cs typeface="Arial"/>
              </a:rPr>
              <a:t> </a:t>
            </a:r>
            <a:r>
              <a:rPr lang="en-US" sz="1400" spc="85" dirty="0">
                <a:latin typeface="Arial"/>
                <a:cs typeface="Arial"/>
              </a:rPr>
              <a:t>accommodative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34661" y="3856974"/>
            <a:ext cx="36696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5" dirty="0">
                <a:latin typeface="Arial"/>
                <a:cs typeface="Arial"/>
              </a:rPr>
              <a:t>Project </a:t>
            </a:r>
            <a:r>
              <a:rPr sz="1400" spc="80" dirty="0">
                <a:latin typeface="Arial"/>
                <a:cs typeface="Arial"/>
              </a:rPr>
              <a:t>manager </a:t>
            </a:r>
            <a:r>
              <a:rPr sz="1400" spc="95" dirty="0">
                <a:latin typeface="Arial"/>
                <a:cs typeface="Arial"/>
              </a:rPr>
              <a:t>controls </a:t>
            </a:r>
            <a:r>
              <a:rPr sz="1400" spc="85" dirty="0">
                <a:latin typeface="Arial"/>
                <a:cs typeface="Arial"/>
              </a:rPr>
              <a:t>the </a:t>
            </a:r>
            <a:r>
              <a:rPr sz="1400" spc="95" dirty="0">
                <a:latin typeface="Arial"/>
                <a:cs typeface="Arial"/>
              </a:rPr>
              <a:t>project</a:t>
            </a:r>
            <a:r>
              <a:rPr sz="1400" spc="125" dirty="0">
                <a:latin typeface="Arial"/>
                <a:cs typeface="Arial"/>
              </a:rPr>
              <a:t> </a:t>
            </a:r>
            <a:r>
              <a:rPr sz="1400" spc="75" dirty="0">
                <a:latin typeface="Arial"/>
                <a:cs typeface="Arial"/>
              </a:rPr>
              <a:t>and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34661" y="4078013"/>
            <a:ext cx="16224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85" dirty="0">
                <a:latin typeface="Arial"/>
                <a:cs typeface="Arial"/>
              </a:rPr>
              <a:t>Controls the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spc="80" dirty="0">
                <a:latin typeface="Arial"/>
                <a:cs typeface="Arial"/>
              </a:rPr>
              <a:t>team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74909" y="3704514"/>
            <a:ext cx="34207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5" dirty="0">
                <a:latin typeface="Arial"/>
                <a:cs typeface="Arial"/>
              </a:rPr>
              <a:t>Team </a:t>
            </a:r>
            <a:r>
              <a:rPr sz="1400" spc="95" dirty="0">
                <a:latin typeface="Arial"/>
                <a:cs typeface="Arial"/>
              </a:rPr>
              <a:t>controls </a:t>
            </a:r>
            <a:r>
              <a:rPr sz="1400" spc="85" dirty="0">
                <a:latin typeface="Arial"/>
                <a:cs typeface="Arial"/>
              </a:rPr>
              <a:t>the </a:t>
            </a:r>
            <a:r>
              <a:rPr sz="1400" spc="95" dirty="0">
                <a:latin typeface="Arial"/>
                <a:cs typeface="Arial"/>
              </a:rPr>
              <a:t>project </a:t>
            </a:r>
            <a:r>
              <a:rPr sz="1400" spc="75" dirty="0">
                <a:latin typeface="Arial"/>
                <a:cs typeface="Arial"/>
              </a:rPr>
              <a:t>and </a:t>
            </a:r>
            <a:r>
              <a:rPr sz="1400" spc="80" dirty="0">
                <a:latin typeface="Arial"/>
                <a:cs typeface="Arial"/>
              </a:rPr>
              <a:t>team</a:t>
            </a:r>
            <a:r>
              <a:rPr sz="1400" spc="195" dirty="0">
                <a:latin typeface="Arial"/>
                <a:cs typeface="Arial"/>
              </a:rPr>
              <a:t> </a:t>
            </a:r>
            <a:r>
              <a:rPr sz="1400" spc="55" dirty="0">
                <a:latin typeface="Arial"/>
                <a:cs typeface="Arial"/>
              </a:rPr>
              <a:t>is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82096" y="3952862"/>
            <a:ext cx="372935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0" dirty="0">
                <a:latin typeface="Arial"/>
                <a:cs typeface="Arial"/>
              </a:rPr>
              <a:t>self </a:t>
            </a:r>
            <a:r>
              <a:rPr sz="1400" spc="100" dirty="0">
                <a:latin typeface="Arial"/>
                <a:cs typeface="Arial"/>
              </a:rPr>
              <a:t>organizing </a:t>
            </a:r>
            <a:r>
              <a:rPr sz="1400" spc="114" dirty="0">
                <a:latin typeface="Arial"/>
                <a:cs typeface="Arial"/>
              </a:rPr>
              <a:t>to </a:t>
            </a:r>
            <a:r>
              <a:rPr sz="1400" spc="75" dirty="0">
                <a:latin typeface="Arial"/>
                <a:cs typeface="Arial"/>
              </a:rPr>
              <a:t>take </a:t>
            </a:r>
            <a:r>
              <a:rPr sz="1400" spc="45" dirty="0">
                <a:latin typeface="Arial"/>
                <a:cs typeface="Arial"/>
              </a:rPr>
              <a:t>care </a:t>
            </a:r>
            <a:r>
              <a:rPr sz="1400" spc="114" dirty="0">
                <a:latin typeface="Arial"/>
                <a:cs typeface="Arial"/>
              </a:rPr>
              <a:t>of </a:t>
            </a:r>
            <a:r>
              <a:rPr sz="1400" spc="85" dirty="0">
                <a:latin typeface="Arial"/>
                <a:cs typeface="Arial"/>
              </a:rPr>
              <a:t>the</a:t>
            </a:r>
            <a:r>
              <a:rPr sz="1400" spc="114" dirty="0">
                <a:latin typeface="Arial"/>
                <a:cs typeface="Arial"/>
              </a:rPr>
              <a:t> </a:t>
            </a:r>
            <a:r>
              <a:rPr sz="1400" spc="95" dirty="0">
                <a:latin typeface="Arial"/>
                <a:cs typeface="Arial"/>
              </a:rPr>
              <a:t>project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22414" y="4404301"/>
            <a:ext cx="35687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90" dirty="0">
                <a:latin typeface="Arial"/>
                <a:cs typeface="Arial"/>
              </a:rPr>
              <a:t>Documents </a:t>
            </a:r>
            <a:r>
              <a:rPr sz="1400" spc="45" dirty="0">
                <a:latin typeface="Arial"/>
                <a:cs typeface="Arial"/>
              </a:rPr>
              <a:t>are </a:t>
            </a:r>
            <a:r>
              <a:rPr sz="1400" spc="105" dirty="0">
                <a:latin typeface="Arial"/>
                <a:cs typeface="Arial"/>
              </a:rPr>
              <a:t>interim </a:t>
            </a:r>
            <a:r>
              <a:rPr sz="1400" spc="65" dirty="0">
                <a:latin typeface="Arial"/>
                <a:cs typeface="Arial"/>
              </a:rPr>
              <a:t>deliverables</a:t>
            </a:r>
            <a:r>
              <a:rPr sz="1400" spc="130" dirty="0">
                <a:latin typeface="Arial"/>
                <a:cs typeface="Arial"/>
              </a:rPr>
              <a:t> </a:t>
            </a:r>
            <a:r>
              <a:rPr sz="1400" spc="75" dirty="0">
                <a:latin typeface="Arial"/>
                <a:cs typeface="Arial"/>
              </a:rPr>
              <a:t>and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34661" y="4659991"/>
            <a:ext cx="347535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45" dirty="0">
                <a:latin typeface="Arial"/>
                <a:cs typeface="Arial"/>
              </a:rPr>
              <a:t>Final </a:t>
            </a:r>
            <a:r>
              <a:rPr sz="1400" spc="110" dirty="0">
                <a:latin typeface="Arial"/>
                <a:cs typeface="Arial"/>
              </a:rPr>
              <a:t>product </a:t>
            </a:r>
            <a:r>
              <a:rPr sz="1400" spc="55" dirty="0">
                <a:latin typeface="Arial"/>
                <a:cs typeface="Arial"/>
              </a:rPr>
              <a:t>is </a:t>
            </a:r>
            <a:r>
              <a:rPr sz="1400" spc="70" dirty="0">
                <a:latin typeface="Arial"/>
                <a:cs typeface="Arial"/>
              </a:rPr>
              <a:t>delivered </a:t>
            </a:r>
            <a:r>
              <a:rPr sz="1400" spc="75" dirty="0">
                <a:latin typeface="Arial"/>
                <a:cs typeface="Arial"/>
              </a:rPr>
              <a:t>at </a:t>
            </a:r>
            <a:r>
              <a:rPr sz="1400" spc="85" dirty="0">
                <a:latin typeface="Arial"/>
                <a:cs typeface="Arial"/>
              </a:rPr>
              <a:t>the </a:t>
            </a:r>
            <a:r>
              <a:rPr sz="1400" spc="75" dirty="0">
                <a:latin typeface="Arial"/>
                <a:cs typeface="Arial"/>
              </a:rPr>
              <a:t>end</a:t>
            </a:r>
            <a:r>
              <a:rPr sz="1400" spc="229" dirty="0">
                <a:latin typeface="Arial"/>
                <a:cs typeface="Arial"/>
              </a:rPr>
              <a:t> </a:t>
            </a:r>
            <a:r>
              <a:rPr sz="1400" spc="114" dirty="0">
                <a:latin typeface="Arial"/>
                <a:cs typeface="Arial"/>
              </a:rPr>
              <a:t>of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44903" y="4908166"/>
            <a:ext cx="8915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85" dirty="0">
                <a:latin typeface="Arial"/>
                <a:cs typeface="Arial"/>
              </a:rPr>
              <a:t>the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spc="55" dirty="0">
                <a:latin typeface="Arial"/>
                <a:cs typeface="Arial"/>
              </a:rPr>
              <a:t>phase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998126" y="4390841"/>
            <a:ext cx="31419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80" dirty="0">
                <a:latin typeface="Arial"/>
                <a:cs typeface="Arial"/>
              </a:rPr>
              <a:t>Incremental </a:t>
            </a:r>
            <a:r>
              <a:rPr sz="1400" spc="110" dirty="0">
                <a:latin typeface="Arial"/>
                <a:cs typeface="Arial"/>
              </a:rPr>
              <a:t>product </a:t>
            </a:r>
            <a:r>
              <a:rPr sz="1400" spc="55" dirty="0">
                <a:latin typeface="Arial"/>
                <a:cs typeface="Arial"/>
              </a:rPr>
              <a:t>is </a:t>
            </a:r>
            <a:r>
              <a:rPr sz="1400" spc="70" dirty="0">
                <a:latin typeface="Arial"/>
                <a:cs typeface="Arial"/>
              </a:rPr>
              <a:t>delivered</a:t>
            </a:r>
            <a:r>
              <a:rPr sz="1400" spc="105" dirty="0">
                <a:latin typeface="Arial"/>
                <a:cs typeface="Arial"/>
              </a:rPr>
              <a:t> </a:t>
            </a:r>
            <a:r>
              <a:rPr sz="1400" spc="114" dirty="0">
                <a:latin typeface="Arial"/>
                <a:cs typeface="Arial"/>
              </a:rPr>
              <a:t>to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027614" y="4590060"/>
            <a:ext cx="18510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85" dirty="0">
                <a:latin typeface="Arial"/>
                <a:cs typeface="Arial"/>
              </a:rPr>
              <a:t>Customer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spc="90" dirty="0">
                <a:latin typeface="Arial"/>
                <a:cs typeface="Arial"/>
              </a:rPr>
              <a:t>frequently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461774" y="6553617"/>
            <a:ext cx="1445260" cy="302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Arial"/>
                <a:cs typeface="Arial"/>
              </a:rPr>
              <a:t>(PMI®-ACP)  </a:t>
            </a:r>
            <a:r>
              <a:rPr sz="900" dirty="0">
                <a:latin typeface="Arial"/>
                <a:cs typeface="Arial"/>
              </a:rPr>
              <a:t>Agile</a:t>
            </a:r>
            <a:r>
              <a:rPr sz="900" spc="-4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Certified</a:t>
            </a:r>
            <a:endParaRPr sz="900">
              <a:latin typeface="Arial"/>
              <a:cs typeface="Arial"/>
            </a:endParaRPr>
          </a:p>
          <a:p>
            <a:pPr marL="849630">
              <a:lnSpc>
                <a:spcPct val="100000"/>
              </a:lnSpc>
              <a:spcBef>
                <a:spcPts val="20"/>
              </a:spcBef>
            </a:pPr>
            <a:r>
              <a:rPr sz="900" spc="-5" dirty="0">
                <a:latin typeface="Arial"/>
                <a:cs typeface="Arial"/>
              </a:rPr>
              <a:t>P</a:t>
            </a:r>
            <a:r>
              <a:rPr sz="900" spc="5" dirty="0">
                <a:latin typeface="Arial"/>
                <a:cs typeface="Arial"/>
              </a:rPr>
              <a:t>ra</a:t>
            </a:r>
            <a:r>
              <a:rPr sz="900" dirty="0">
                <a:latin typeface="Arial"/>
                <a:cs typeface="Arial"/>
              </a:rPr>
              <a:t>c</a:t>
            </a:r>
            <a:r>
              <a:rPr sz="900" spc="-5" dirty="0">
                <a:latin typeface="Arial"/>
                <a:cs typeface="Arial"/>
              </a:rPr>
              <a:t>t</a:t>
            </a:r>
            <a:r>
              <a:rPr sz="900" dirty="0">
                <a:latin typeface="Arial"/>
                <a:cs typeface="Arial"/>
              </a:rPr>
              <a:t>i</a:t>
            </a:r>
            <a:r>
              <a:rPr sz="900" spc="-5" dirty="0">
                <a:latin typeface="Arial"/>
                <a:cs typeface="Arial"/>
              </a:rPr>
              <a:t>t</a:t>
            </a:r>
            <a:r>
              <a:rPr sz="900" dirty="0">
                <a:latin typeface="Arial"/>
                <a:cs typeface="Arial"/>
              </a:rPr>
              <a:t>i</a:t>
            </a:r>
            <a:r>
              <a:rPr sz="900" spc="5" dirty="0">
                <a:latin typeface="Arial"/>
                <a:cs typeface="Arial"/>
              </a:rPr>
              <a:t>one</a:t>
            </a:r>
            <a:r>
              <a:rPr sz="900" dirty="0">
                <a:latin typeface="Arial"/>
                <a:cs typeface="Arial"/>
              </a:rPr>
              <a:t>r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0" y="393703"/>
            <a:ext cx="9042400" cy="6973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630309" y="5798010"/>
            <a:ext cx="60045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135" dirty="0">
                <a:solidFill>
                  <a:srgbClr val="575757"/>
                </a:solidFill>
                <a:latin typeface="Trebuchet MS"/>
                <a:cs typeface="Trebuchet MS"/>
              </a:rPr>
              <a:t>Give </a:t>
            </a:r>
            <a:r>
              <a:rPr sz="2200" b="1" spc="-140" dirty="0">
                <a:solidFill>
                  <a:srgbClr val="575757"/>
                </a:solidFill>
                <a:latin typeface="Trebuchet MS"/>
                <a:cs typeface="Trebuchet MS"/>
              </a:rPr>
              <a:t>me </a:t>
            </a:r>
            <a:r>
              <a:rPr sz="2200" b="1" spc="-114" dirty="0">
                <a:solidFill>
                  <a:srgbClr val="575757"/>
                </a:solidFill>
                <a:latin typeface="Trebuchet MS"/>
                <a:cs typeface="Trebuchet MS"/>
              </a:rPr>
              <a:t>all </a:t>
            </a:r>
            <a:r>
              <a:rPr sz="2200" b="1" spc="-155" dirty="0">
                <a:solidFill>
                  <a:srgbClr val="575757"/>
                </a:solidFill>
                <a:latin typeface="Trebuchet MS"/>
                <a:cs typeface="Trebuchet MS"/>
              </a:rPr>
              <a:t>requirements, </a:t>
            </a:r>
            <a:r>
              <a:rPr sz="2200" b="1" spc="-125" dirty="0">
                <a:solidFill>
                  <a:srgbClr val="575757"/>
                </a:solidFill>
                <a:latin typeface="Trebuchet MS"/>
                <a:cs typeface="Trebuchet MS"/>
              </a:rPr>
              <a:t>otherwise it </a:t>
            </a:r>
            <a:r>
              <a:rPr sz="2200" b="1" spc="-120" dirty="0">
                <a:solidFill>
                  <a:srgbClr val="575757"/>
                </a:solidFill>
                <a:latin typeface="Trebuchet MS"/>
                <a:cs typeface="Trebuchet MS"/>
              </a:rPr>
              <a:t>will </a:t>
            </a:r>
            <a:r>
              <a:rPr sz="2200" b="1" spc="-130" dirty="0">
                <a:solidFill>
                  <a:srgbClr val="575757"/>
                </a:solidFill>
                <a:latin typeface="Trebuchet MS"/>
                <a:cs typeface="Trebuchet MS"/>
              </a:rPr>
              <a:t>cost</a:t>
            </a:r>
            <a:r>
              <a:rPr sz="2200" b="1" spc="-520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200" b="1" spc="-120" dirty="0">
                <a:solidFill>
                  <a:srgbClr val="575757"/>
                </a:solidFill>
                <a:latin typeface="Trebuchet MS"/>
                <a:cs typeface="Trebuchet MS"/>
              </a:rPr>
              <a:t>you!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62169" y="6676550"/>
            <a:ext cx="20066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70" dirty="0">
                <a:latin typeface="Arial"/>
                <a:cs typeface="Arial"/>
              </a:rPr>
              <a:t>13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39329" y="1663344"/>
            <a:ext cx="7185520" cy="39294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0" y="393703"/>
            <a:ext cx="9042400" cy="6973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461774" y="6553617"/>
            <a:ext cx="1445260" cy="302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Arial"/>
                <a:cs typeface="Arial"/>
              </a:rPr>
              <a:t>(PMI®-ACP)  </a:t>
            </a:r>
            <a:r>
              <a:rPr sz="900" dirty="0">
                <a:latin typeface="Arial"/>
                <a:cs typeface="Arial"/>
              </a:rPr>
              <a:t>Agile</a:t>
            </a:r>
            <a:r>
              <a:rPr sz="900" spc="-4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Certified</a:t>
            </a:r>
            <a:endParaRPr sz="900">
              <a:latin typeface="Arial"/>
              <a:cs typeface="Arial"/>
            </a:endParaRPr>
          </a:p>
          <a:p>
            <a:pPr marL="849630">
              <a:lnSpc>
                <a:spcPct val="100000"/>
              </a:lnSpc>
              <a:spcBef>
                <a:spcPts val="20"/>
              </a:spcBef>
            </a:pPr>
            <a:r>
              <a:rPr sz="900" spc="-5" dirty="0">
                <a:latin typeface="Arial"/>
                <a:cs typeface="Arial"/>
              </a:rPr>
              <a:t>P</a:t>
            </a:r>
            <a:r>
              <a:rPr sz="900" spc="5" dirty="0">
                <a:latin typeface="Arial"/>
                <a:cs typeface="Arial"/>
              </a:rPr>
              <a:t>ra</a:t>
            </a:r>
            <a:r>
              <a:rPr sz="900" dirty="0">
                <a:latin typeface="Arial"/>
                <a:cs typeface="Arial"/>
              </a:rPr>
              <a:t>c</a:t>
            </a:r>
            <a:r>
              <a:rPr sz="900" spc="-5" dirty="0">
                <a:latin typeface="Arial"/>
                <a:cs typeface="Arial"/>
              </a:rPr>
              <a:t>t</a:t>
            </a:r>
            <a:r>
              <a:rPr sz="900" dirty="0">
                <a:latin typeface="Arial"/>
                <a:cs typeface="Arial"/>
              </a:rPr>
              <a:t>i</a:t>
            </a:r>
            <a:r>
              <a:rPr sz="900" spc="-5" dirty="0">
                <a:latin typeface="Arial"/>
                <a:cs typeface="Arial"/>
              </a:rPr>
              <a:t>t</a:t>
            </a:r>
            <a:r>
              <a:rPr sz="900" dirty="0">
                <a:latin typeface="Arial"/>
                <a:cs typeface="Arial"/>
              </a:rPr>
              <a:t>i</a:t>
            </a:r>
            <a:r>
              <a:rPr sz="900" spc="5" dirty="0">
                <a:latin typeface="Arial"/>
                <a:cs typeface="Arial"/>
              </a:rPr>
              <a:t>one</a:t>
            </a:r>
            <a:r>
              <a:rPr sz="900" dirty="0">
                <a:latin typeface="Arial"/>
                <a:cs typeface="Arial"/>
              </a:rPr>
              <a:t>r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6800" y="1358900"/>
            <a:ext cx="3949700" cy="2095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63574" y="1456855"/>
            <a:ext cx="3673475" cy="18191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3574" y="1456855"/>
            <a:ext cx="3673475" cy="1819275"/>
          </a:xfrm>
          <a:custGeom>
            <a:avLst/>
            <a:gdLst/>
            <a:ahLst/>
            <a:cxnLst/>
            <a:rect l="l" t="t" r="r" b="b"/>
            <a:pathLst>
              <a:path w="3673475" h="1819275">
                <a:moveTo>
                  <a:pt x="0" y="271110"/>
                </a:moveTo>
                <a:lnTo>
                  <a:pt x="4369" y="222377"/>
                </a:lnTo>
                <a:lnTo>
                  <a:pt x="16966" y="176511"/>
                </a:lnTo>
                <a:lnTo>
                  <a:pt x="37026" y="134275"/>
                </a:lnTo>
                <a:lnTo>
                  <a:pt x="63782" y="96437"/>
                </a:lnTo>
                <a:lnTo>
                  <a:pt x="96469" y="63761"/>
                </a:lnTo>
                <a:lnTo>
                  <a:pt x="134320" y="37014"/>
                </a:lnTo>
                <a:lnTo>
                  <a:pt x="176569" y="16961"/>
                </a:lnTo>
                <a:lnTo>
                  <a:pt x="222451" y="4367"/>
                </a:lnTo>
                <a:lnTo>
                  <a:pt x="271200" y="0"/>
                </a:lnTo>
                <a:lnTo>
                  <a:pt x="3402271" y="0"/>
                </a:lnTo>
                <a:lnTo>
                  <a:pt x="3451020" y="4367"/>
                </a:lnTo>
                <a:lnTo>
                  <a:pt x="3496902" y="16961"/>
                </a:lnTo>
                <a:lnTo>
                  <a:pt x="3539151" y="37014"/>
                </a:lnTo>
                <a:lnTo>
                  <a:pt x="3577002" y="63761"/>
                </a:lnTo>
                <a:lnTo>
                  <a:pt x="3609688" y="96437"/>
                </a:lnTo>
                <a:lnTo>
                  <a:pt x="3636444" y="134275"/>
                </a:lnTo>
                <a:lnTo>
                  <a:pt x="3656503" y="176511"/>
                </a:lnTo>
                <a:lnTo>
                  <a:pt x="3669100" y="222377"/>
                </a:lnTo>
                <a:lnTo>
                  <a:pt x="3673470" y="271110"/>
                </a:lnTo>
                <a:lnTo>
                  <a:pt x="3673470" y="1548069"/>
                </a:lnTo>
                <a:lnTo>
                  <a:pt x="3669100" y="1596802"/>
                </a:lnTo>
                <a:lnTo>
                  <a:pt x="3656503" y="1642669"/>
                </a:lnTo>
                <a:lnTo>
                  <a:pt x="3636444" y="1684904"/>
                </a:lnTo>
                <a:lnTo>
                  <a:pt x="3609688" y="1722742"/>
                </a:lnTo>
                <a:lnTo>
                  <a:pt x="3577002" y="1755417"/>
                </a:lnTo>
                <a:lnTo>
                  <a:pt x="3539151" y="1782164"/>
                </a:lnTo>
                <a:lnTo>
                  <a:pt x="3496902" y="1802217"/>
                </a:lnTo>
                <a:lnTo>
                  <a:pt x="3451020" y="1814810"/>
                </a:lnTo>
                <a:lnTo>
                  <a:pt x="3402271" y="1819178"/>
                </a:lnTo>
                <a:lnTo>
                  <a:pt x="271200" y="1819178"/>
                </a:lnTo>
                <a:lnTo>
                  <a:pt x="222451" y="1814810"/>
                </a:lnTo>
                <a:lnTo>
                  <a:pt x="176569" y="1802217"/>
                </a:lnTo>
                <a:lnTo>
                  <a:pt x="134320" y="1782164"/>
                </a:lnTo>
                <a:lnTo>
                  <a:pt x="96469" y="1755417"/>
                </a:lnTo>
                <a:lnTo>
                  <a:pt x="63782" y="1722742"/>
                </a:lnTo>
                <a:lnTo>
                  <a:pt x="37026" y="1684904"/>
                </a:lnTo>
                <a:lnTo>
                  <a:pt x="16966" y="1642669"/>
                </a:lnTo>
                <a:lnTo>
                  <a:pt x="4369" y="1596802"/>
                </a:lnTo>
                <a:lnTo>
                  <a:pt x="0" y="1548069"/>
                </a:lnTo>
                <a:lnTo>
                  <a:pt x="0" y="271110"/>
                </a:lnTo>
                <a:close/>
              </a:path>
            </a:pathLst>
          </a:custGeom>
          <a:ln w="22828">
            <a:solidFill>
              <a:srgbClr val="003C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20419" y="2029780"/>
            <a:ext cx="2113915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035" indent="-140335">
              <a:lnSpc>
                <a:spcPts val="3200"/>
              </a:lnSpc>
              <a:buSzPct val="120000"/>
              <a:buChar char="•"/>
              <a:tabLst>
                <a:tab pos="153670" algn="l"/>
              </a:tabLst>
            </a:pPr>
            <a:r>
              <a:rPr sz="2500" spc="-85" dirty="0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r>
              <a:rPr sz="2500" spc="-50" dirty="0">
                <a:solidFill>
                  <a:srgbClr val="FFFFFF"/>
                </a:solidFill>
                <a:latin typeface="Arial"/>
                <a:cs typeface="Arial"/>
              </a:rPr>
              <a:t> owner</a:t>
            </a:r>
            <a:endParaRPr sz="25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20419" y="2410653"/>
            <a:ext cx="1870710" cy="802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035" indent="-140335">
              <a:lnSpc>
                <a:spcPts val="2860"/>
              </a:lnSpc>
              <a:buSzPct val="120000"/>
              <a:buChar char="•"/>
              <a:tabLst>
                <a:tab pos="153670" algn="l"/>
              </a:tabLst>
            </a:pPr>
            <a:r>
              <a:rPr sz="2500" spc="-135" dirty="0">
                <a:solidFill>
                  <a:srgbClr val="FFFFFF"/>
                </a:solidFill>
                <a:latin typeface="Arial"/>
                <a:cs typeface="Arial"/>
              </a:rPr>
              <a:t>ScrumMaster</a:t>
            </a:r>
            <a:endParaRPr sz="2500">
              <a:latin typeface="Arial"/>
              <a:cs typeface="Arial"/>
            </a:endParaRPr>
          </a:p>
          <a:p>
            <a:pPr marL="153035" indent="-140335">
              <a:lnSpc>
                <a:spcPts val="3360"/>
              </a:lnSpc>
              <a:buSzPct val="120000"/>
              <a:buChar char="•"/>
              <a:tabLst>
                <a:tab pos="153670" algn="l"/>
              </a:tabLst>
            </a:pPr>
            <a:r>
              <a:rPr sz="2500" spc="-270" dirty="0">
                <a:solidFill>
                  <a:srgbClr val="FFFFFF"/>
                </a:solidFill>
                <a:latin typeface="Arial"/>
                <a:cs typeface="Arial"/>
              </a:rPr>
              <a:t>Team</a:t>
            </a:r>
            <a:endParaRPr sz="25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44203" y="1449307"/>
            <a:ext cx="1695450" cy="531495"/>
          </a:xfrm>
          <a:custGeom>
            <a:avLst/>
            <a:gdLst/>
            <a:ahLst/>
            <a:cxnLst/>
            <a:rect l="l" t="t" r="r" b="b"/>
            <a:pathLst>
              <a:path w="1695450" h="531494">
                <a:moveTo>
                  <a:pt x="0" y="531065"/>
                </a:moveTo>
                <a:lnTo>
                  <a:pt x="1695450" y="531065"/>
                </a:lnTo>
                <a:lnTo>
                  <a:pt x="1695450" y="0"/>
                </a:lnTo>
                <a:lnTo>
                  <a:pt x="0" y="0"/>
                </a:lnTo>
                <a:lnTo>
                  <a:pt x="0" y="531065"/>
                </a:lnTo>
                <a:close/>
              </a:path>
            </a:pathLst>
          </a:custGeom>
          <a:solidFill>
            <a:srgbClr val="003C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75507" y="1581150"/>
            <a:ext cx="441325" cy="407034"/>
          </a:xfrm>
          <a:custGeom>
            <a:avLst/>
            <a:gdLst/>
            <a:ahLst/>
            <a:cxnLst/>
            <a:rect l="l" t="t" r="r" b="b"/>
            <a:pathLst>
              <a:path w="441325" h="407035">
                <a:moveTo>
                  <a:pt x="440817" y="0"/>
                </a:moveTo>
                <a:lnTo>
                  <a:pt x="0" y="0"/>
                </a:lnTo>
                <a:lnTo>
                  <a:pt x="0" y="406768"/>
                </a:lnTo>
                <a:lnTo>
                  <a:pt x="160528" y="405549"/>
                </a:lnTo>
                <a:lnTo>
                  <a:pt x="219445" y="398975"/>
                </a:lnTo>
                <a:lnTo>
                  <a:pt x="271250" y="385640"/>
                </a:lnTo>
                <a:lnTo>
                  <a:pt x="316011" y="365992"/>
                </a:lnTo>
                <a:lnTo>
                  <a:pt x="353797" y="340481"/>
                </a:lnTo>
                <a:lnTo>
                  <a:pt x="384678" y="309555"/>
                </a:lnTo>
                <a:lnTo>
                  <a:pt x="408722" y="273663"/>
                </a:lnTo>
                <a:lnTo>
                  <a:pt x="425999" y="233254"/>
                </a:lnTo>
                <a:lnTo>
                  <a:pt x="436576" y="188776"/>
                </a:lnTo>
                <a:lnTo>
                  <a:pt x="440524" y="140677"/>
                </a:lnTo>
                <a:lnTo>
                  <a:pt x="440817" y="0"/>
                </a:lnTo>
                <a:close/>
              </a:path>
            </a:pathLst>
          </a:custGeom>
          <a:solidFill>
            <a:srgbClr val="003C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52271" y="1456855"/>
            <a:ext cx="441325" cy="407034"/>
          </a:xfrm>
          <a:custGeom>
            <a:avLst/>
            <a:gdLst/>
            <a:ahLst/>
            <a:cxnLst/>
            <a:rect l="l" t="t" r="r" b="b"/>
            <a:pathLst>
              <a:path w="441325" h="407035">
                <a:moveTo>
                  <a:pt x="440816" y="0"/>
                </a:moveTo>
                <a:lnTo>
                  <a:pt x="280288" y="1231"/>
                </a:lnTo>
                <a:lnTo>
                  <a:pt x="221371" y="7805"/>
                </a:lnTo>
                <a:lnTo>
                  <a:pt x="169566" y="21139"/>
                </a:lnTo>
                <a:lnTo>
                  <a:pt x="124805" y="40785"/>
                </a:lnTo>
                <a:lnTo>
                  <a:pt x="87019" y="66294"/>
                </a:lnTo>
                <a:lnTo>
                  <a:pt x="56138" y="97219"/>
                </a:lnTo>
                <a:lnTo>
                  <a:pt x="32094" y="133111"/>
                </a:lnTo>
                <a:lnTo>
                  <a:pt x="14816" y="173521"/>
                </a:lnTo>
                <a:lnTo>
                  <a:pt x="4236" y="218001"/>
                </a:lnTo>
                <a:lnTo>
                  <a:pt x="285" y="266103"/>
                </a:lnTo>
                <a:lnTo>
                  <a:pt x="0" y="406780"/>
                </a:lnTo>
                <a:lnTo>
                  <a:pt x="440816" y="406780"/>
                </a:lnTo>
                <a:lnTo>
                  <a:pt x="440816" y="0"/>
                </a:lnTo>
                <a:close/>
              </a:path>
            </a:pathLst>
          </a:custGeom>
          <a:solidFill>
            <a:srgbClr val="003C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52271" y="1761933"/>
            <a:ext cx="554355" cy="226060"/>
          </a:xfrm>
          <a:custGeom>
            <a:avLst/>
            <a:gdLst/>
            <a:ahLst/>
            <a:cxnLst/>
            <a:rect l="l" t="t" r="r" b="b"/>
            <a:pathLst>
              <a:path w="554355" h="226060">
                <a:moveTo>
                  <a:pt x="0" y="225985"/>
                </a:moveTo>
                <a:lnTo>
                  <a:pt x="553847" y="225985"/>
                </a:lnTo>
                <a:lnTo>
                  <a:pt x="553847" y="0"/>
                </a:lnTo>
                <a:lnTo>
                  <a:pt x="0" y="0"/>
                </a:lnTo>
                <a:lnTo>
                  <a:pt x="0" y="225985"/>
                </a:lnTo>
                <a:close/>
              </a:path>
            </a:pathLst>
          </a:custGeom>
          <a:solidFill>
            <a:srgbClr val="003C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62477" y="1456853"/>
            <a:ext cx="554355" cy="226060"/>
          </a:xfrm>
          <a:custGeom>
            <a:avLst/>
            <a:gdLst/>
            <a:ahLst/>
            <a:cxnLst/>
            <a:rect l="l" t="t" r="r" b="b"/>
            <a:pathLst>
              <a:path w="554354" h="226060">
                <a:moveTo>
                  <a:pt x="0" y="225985"/>
                </a:moveTo>
                <a:lnTo>
                  <a:pt x="553847" y="225985"/>
                </a:lnTo>
                <a:lnTo>
                  <a:pt x="553847" y="0"/>
                </a:lnTo>
                <a:lnTo>
                  <a:pt x="0" y="0"/>
                </a:lnTo>
                <a:lnTo>
                  <a:pt x="0" y="225985"/>
                </a:lnTo>
                <a:close/>
              </a:path>
            </a:pathLst>
          </a:custGeom>
          <a:solidFill>
            <a:srgbClr val="003C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1473" y="643584"/>
            <a:ext cx="43364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200" spc="-675" baseline="-36706" dirty="0" err="1">
                <a:solidFill>
                  <a:srgbClr val="FFFFFF"/>
                </a:solidFill>
              </a:rPr>
              <a:t>Role</a:t>
            </a:r>
            <a:r>
              <a:rPr sz="4000" spc="-450" dirty="0" err="1">
                <a:latin typeface="Trebuchet MS"/>
                <a:cs typeface="Trebuchet MS"/>
              </a:rPr>
              <a:t>S</a:t>
            </a:r>
            <a:r>
              <a:rPr sz="4000" spc="-175" dirty="0" err="1">
                <a:latin typeface="Trebuchet MS"/>
                <a:cs typeface="Trebuchet MS"/>
              </a:rPr>
              <a:t>crum</a:t>
            </a:r>
            <a:r>
              <a:rPr sz="4000" spc="-570" dirty="0">
                <a:latin typeface="Trebuchet MS"/>
                <a:cs typeface="Trebuchet MS"/>
              </a:rPr>
              <a:t> </a:t>
            </a:r>
            <a:r>
              <a:rPr sz="4000" spc="-190" dirty="0">
                <a:latin typeface="Trebuchet MS"/>
                <a:cs typeface="Trebuchet MS"/>
              </a:rPr>
              <a:t>framework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238500" y="2794000"/>
            <a:ext cx="3949700" cy="2527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333750" y="2891866"/>
            <a:ext cx="3673475" cy="22485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333750" y="2891866"/>
            <a:ext cx="3673475" cy="2249170"/>
          </a:xfrm>
          <a:custGeom>
            <a:avLst/>
            <a:gdLst/>
            <a:ahLst/>
            <a:cxnLst/>
            <a:rect l="l" t="t" r="r" b="b"/>
            <a:pathLst>
              <a:path w="3673475" h="2249170">
                <a:moveTo>
                  <a:pt x="0" y="271174"/>
                </a:moveTo>
                <a:lnTo>
                  <a:pt x="4370" y="222430"/>
                </a:lnTo>
                <a:lnTo>
                  <a:pt x="16970" y="176552"/>
                </a:lnTo>
                <a:lnTo>
                  <a:pt x="37035" y="134307"/>
                </a:lnTo>
                <a:lnTo>
                  <a:pt x="63797" y="96460"/>
                </a:lnTo>
                <a:lnTo>
                  <a:pt x="96492" y="63776"/>
                </a:lnTo>
                <a:lnTo>
                  <a:pt x="134351" y="37023"/>
                </a:lnTo>
                <a:lnTo>
                  <a:pt x="176611" y="16965"/>
                </a:lnTo>
                <a:lnTo>
                  <a:pt x="222503" y="4368"/>
                </a:lnTo>
                <a:lnTo>
                  <a:pt x="271263" y="0"/>
                </a:lnTo>
                <a:lnTo>
                  <a:pt x="3402208" y="0"/>
                </a:lnTo>
                <a:lnTo>
                  <a:pt x="3450969" y="4368"/>
                </a:lnTo>
                <a:lnTo>
                  <a:pt x="3496862" y="16965"/>
                </a:lnTo>
                <a:lnTo>
                  <a:pt x="3539121" y="37023"/>
                </a:lnTo>
                <a:lnTo>
                  <a:pt x="3576980" y="63776"/>
                </a:lnTo>
                <a:lnTo>
                  <a:pt x="3609673" y="96460"/>
                </a:lnTo>
                <a:lnTo>
                  <a:pt x="3636435" y="134307"/>
                </a:lnTo>
                <a:lnTo>
                  <a:pt x="3656499" y="176552"/>
                </a:lnTo>
                <a:lnTo>
                  <a:pt x="3669099" y="222430"/>
                </a:lnTo>
                <a:lnTo>
                  <a:pt x="3673470" y="271174"/>
                </a:lnTo>
                <a:lnTo>
                  <a:pt x="3673470" y="1977375"/>
                </a:lnTo>
                <a:lnTo>
                  <a:pt x="3669099" y="2026119"/>
                </a:lnTo>
                <a:lnTo>
                  <a:pt x="3656499" y="2071998"/>
                </a:lnTo>
                <a:lnTo>
                  <a:pt x="3636435" y="2114244"/>
                </a:lnTo>
                <a:lnTo>
                  <a:pt x="3609673" y="2152092"/>
                </a:lnTo>
                <a:lnTo>
                  <a:pt x="3576980" y="2184777"/>
                </a:lnTo>
                <a:lnTo>
                  <a:pt x="3539121" y="2211531"/>
                </a:lnTo>
                <a:lnTo>
                  <a:pt x="3496862" y="2231589"/>
                </a:lnTo>
                <a:lnTo>
                  <a:pt x="3450969" y="2244186"/>
                </a:lnTo>
                <a:lnTo>
                  <a:pt x="3402208" y="2248555"/>
                </a:lnTo>
                <a:lnTo>
                  <a:pt x="271263" y="2248555"/>
                </a:lnTo>
                <a:lnTo>
                  <a:pt x="222503" y="2244186"/>
                </a:lnTo>
                <a:lnTo>
                  <a:pt x="176611" y="2231589"/>
                </a:lnTo>
                <a:lnTo>
                  <a:pt x="134351" y="2211531"/>
                </a:lnTo>
                <a:lnTo>
                  <a:pt x="96492" y="2184777"/>
                </a:lnTo>
                <a:lnTo>
                  <a:pt x="63797" y="2152092"/>
                </a:lnTo>
                <a:lnTo>
                  <a:pt x="37035" y="2114244"/>
                </a:lnTo>
                <a:lnTo>
                  <a:pt x="16970" y="2071998"/>
                </a:lnTo>
                <a:lnTo>
                  <a:pt x="4370" y="2026119"/>
                </a:lnTo>
                <a:lnTo>
                  <a:pt x="0" y="1977375"/>
                </a:lnTo>
                <a:lnTo>
                  <a:pt x="0" y="271174"/>
                </a:lnTo>
                <a:close/>
              </a:path>
            </a:pathLst>
          </a:custGeom>
          <a:ln w="22828">
            <a:solidFill>
              <a:srgbClr val="003C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51960" y="2891863"/>
            <a:ext cx="1695450" cy="531495"/>
          </a:xfrm>
          <a:custGeom>
            <a:avLst/>
            <a:gdLst/>
            <a:ahLst/>
            <a:cxnLst/>
            <a:rect l="l" t="t" r="r" b="b"/>
            <a:pathLst>
              <a:path w="1695450" h="531495">
                <a:moveTo>
                  <a:pt x="0" y="531065"/>
                </a:moveTo>
                <a:lnTo>
                  <a:pt x="1695450" y="531065"/>
                </a:lnTo>
                <a:lnTo>
                  <a:pt x="1695450" y="0"/>
                </a:lnTo>
                <a:lnTo>
                  <a:pt x="0" y="0"/>
                </a:lnTo>
                <a:lnTo>
                  <a:pt x="0" y="531065"/>
                </a:lnTo>
                <a:close/>
              </a:path>
            </a:pathLst>
          </a:custGeom>
          <a:solidFill>
            <a:srgbClr val="003C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45684" y="3016161"/>
            <a:ext cx="441325" cy="407034"/>
          </a:xfrm>
          <a:custGeom>
            <a:avLst/>
            <a:gdLst/>
            <a:ahLst/>
            <a:cxnLst/>
            <a:rect l="l" t="t" r="r" b="b"/>
            <a:pathLst>
              <a:path w="441325" h="407035">
                <a:moveTo>
                  <a:pt x="440816" y="0"/>
                </a:moveTo>
                <a:lnTo>
                  <a:pt x="0" y="0"/>
                </a:lnTo>
                <a:lnTo>
                  <a:pt x="0" y="406768"/>
                </a:lnTo>
                <a:lnTo>
                  <a:pt x="160527" y="405549"/>
                </a:lnTo>
                <a:lnTo>
                  <a:pt x="219445" y="398975"/>
                </a:lnTo>
                <a:lnTo>
                  <a:pt x="271250" y="385640"/>
                </a:lnTo>
                <a:lnTo>
                  <a:pt x="316011" y="365992"/>
                </a:lnTo>
                <a:lnTo>
                  <a:pt x="353797" y="340481"/>
                </a:lnTo>
                <a:lnTo>
                  <a:pt x="384678" y="309555"/>
                </a:lnTo>
                <a:lnTo>
                  <a:pt x="408722" y="273663"/>
                </a:lnTo>
                <a:lnTo>
                  <a:pt x="425999" y="233254"/>
                </a:lnTo>
                <a:lnTo>
                  <a:pt x="436576" y="188776"/>
                </a:lnTo>
                <a:lnTo>
                  <a:pt x="440524" y="140677"/>
                </a:lnTo>
                <a:lnTo>
                  <a:pt x="440816" y="0"/>
                </a:lnTo>
                <a:close/>
              </a:path>
            </a:pathLst>
          </a:custGeom>
          <a:solidFill>
            <a:srgbClr val="003C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322446" y="2891866"/>
            <a:ext cx="441325" cy="407034"/>
          </a:xfrm>
          <a:custGeom>
            <a:avLst/>
            <a:gdLst/>
            <a:ahLst/>
            <a:cxnLst/>
            <a:rect l="l" t="t" r="r" b="b"/>
            <a:pathLst>
              <a:path w="441325" h="407035">
                <a:moveTo>
                  <a:pt x="440816" y="0"/>
                </a:moveTo>
                <a:lnTo>
                  <a:pt x="280288" y="1219"/>
                </a:lnTo>
                <a:lnTo>
                  <a:pt x="221371" y="7796"/>
                </a:lnTo>
                <a:lnTo>
                  <a:pt x="169566" y="21133"/>
                </a:lnTo>
                <a:lnTo>
                  <a:pt x="124805" y="40781"/>
                </a:lnTo>
                <a:lnTo>
                  <a:pt x="87018" y="66292"/>
                </a:lnTo>
                <a:lnTo>
                  <a:pt x="56136" y="97218"/>
                </a:lnTo>
                <a:lnTo>
                  <a:pt x="32090" y="133111"/>
                </a:lnTo>
                <a:lnTo>
                  <a:pt x="14811" y="173521"/>
                </a:lnTo>
                <a:lnTo>
                  <a:pt x="4231" y="218001"/>
                </a:lnTo>
                <a:lnTo>
                  <a:pt x="279" y="266103"/>
                </a:lnTo>
                <a:lnTo>
                  <a:pt x="0" y="406768"/>
                </a:lnTo>
                <a:lnTo>
                  <a:pt x="440816" y="406768"/>
                </a:lnTo>
                <a:lnTo>
                  <a:pt x="440816" y="0"/>
                </a:lnTo>
                <a:close/>
              </a:path>
            </a:pathLst>
          </a:custGeom>
          <a:solidFill>
            <a:srgbClr val="003C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22446" y="3196944"/>
            <a:ext cx="554355" cy="226060"/>
          </a:xfrm>
          <a:custGeom>
            <a:avLst/>
            <a:gdLst/>
            <a:ahLst/>
            <a:cxnLst/>
            <a:rect l="l" t="t" r="r" b="b"/>
            <a:pathLst>
              <a:path w="554354" h="226060">
                <a:moveTo>
                  <a:pt x="0" y="225985"/>
                </a:moveTo>
                <a:lnTo>
                  <a:pt x="553847" y="225985"/>
                </a:lnTo>
                <a:lnTo>
                  <a:pt x="553847" y="0"/>
                </a:lnTo>
                <a:lnTo>
                  <a:pt x="0" y="0"/>
                </a:lnTo>
                <a:lnTo>
                  <a:pt x="0" y="225985"/>
                </a:lnTo>
                <a:close/>
              </a:path>
            </a:pathLst>
          </a:custGeom>
          <a:solidFill>
            <a:srgbClr val="003C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32653" y="2891864"/>
            <a:ext cx="554355" cy="226060"/>
          </a:xfrm>
          <a:custGeom>
            <a:avLst/>
            <a:gdLst/>
            <a:ahLst/>
            <a:cxnLst/>
            <a:rect l="l" t="t" r="r" b="b"/>
            <a:pathLst>
              <a:path w="554354" h="226060">
                <a:moveTo>
                  <a:pt x="0" y="225985"/>
                </a:moveTo>
                <a:lnTo>
                  <a:pt x="553847" y="225985"/>
                </a:lnTo>
                <a:lnTo>
                  <a:pt x="553847" y="0"/>
                </a:lnTo>
                <a:lnTo>
                  <a:pt x="0" y="0"/>
                </a:lnTo>
                <a:lnTo>
                  <a:pt x="0" y="225985"/>
                </a:lnTo>
                <a:close/>
              </a:path>
            </a:pathLst>
          </a:custGeom>
          <a:solidFill>
            <a:srgbClr val="003C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501897" y="2922146"/>
            <a:ext cx="18173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5" dirty="0">
                <a:solidFill>
                  <a:srgbClr val="FFFFFF"/>
                </a:solidFill>
                <a:latin typeface="Arial"/>
                <a:cs typeface="Arial"/>
              </a:rPr>
              <a:t>Ceremonies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965700" y="4940300"/>
            <a:ext cx="3949700" cy="2095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63109" y="5038725"/>
            <a:ext cx="3673474" cy="181918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63109" y="5038725"/>
            <a:ext cx="3673475" cy="1819275"/>
          </a:xfrm>
          <a:custGeom>
            <a:avLst/>
            <a:gdLst/>
            <a:ahLst/>
            <a:cxnLst/>
            <a:rect l="l" t="t" r="r" b="b"/>
            <a:pathLst>
              <a:path w="3673475" h="1819275">
                <a:moveTo>
                  <a:pt x="0" y="271110"/>
                </a:moveTo>
                <a:lnTo>
                  <a:pt x="4369" y="222377"/>
                </a:lnTo>
                <a:lnTo>
                  <a:pt x="16966" y="176511"/>
                </a:lnTo>
                <a:lnTo>
                  <a:pt x="37026" y="134275"/>
                </a:lnTo>
                <a:lnTo>
                  <a:pt x="63782" y="96437"/>
                </a:lnTo>
                <a:lnTo>
                  <a:pt x="96469" y="63761"/>
                </a:lnTo>
                <a:lnTo>
                  <a:pt x="134320" y="37014"/>
                </a:lnTo>
                <a:lnTo>
                  <a:pt x="176569" y="16961"/>
                </a:lnTo>
                <a:lnTo>
                  <a:pt x="222451" y="4367"/>
                </a:lnTo>
                <a:lnTo>
                  <a:pt x="271200" y="0"/>
                </a:lnTo>
                <a:lnTo>
                  <a:pt x="3402271" y="0"/>
                </a:lnTo>
                <a:lnTo>
                  <a:pt x="3451020" y="4367"/>
                </a:lnTo>
                <a:lnTo>
                  <a:pt x="3496902" y="16961"/>
                </a:lnTo>
                <a:lnTo>
                  <a:pt x="3539151" y="37014"/>
                </a:lnTo>
                <a:lnTo>
                  <a:pt x="3577002" y="63761"/>
                </a:lnTo>
                <a:lnTo>
                  <a:pt x="3609688" y="96437"/>
                </a:lnTo>
                <a:lnTo>
                  <a:pt x="3636444" y="134275"/>
                </a:lnTo>
                <a:lnTo>
                  <a:pt x="3656503" y="176511"/>
                </a:lnTo>
                <a:lnTo>
                  <a:pt x="3669100" y="222377"/>
                </a:lnTo>
                <a:lnTo>
                  <a:pt x="3673470" y="271110"/>
                </a:lnTo>
                <a:lnTo>
                  <a:pt x="3673470" y="1548069"/>
                </a:lnTo>
                <a:lnTo>
                  <a:pt x="3669100" y="1596802"/>
                </a:lnTo>
                <a:lnTo>
                  <a:pt x="3656503" y="1642669"/>
                </a:lnTo>
                <a:lnTo>
                  <a:pt x="3636444" y="1684904"/>
                </a:lnTo>
                <a:lnTo>
                  <a:pt x="3609688" y="1722742"/>
                </a:lnTo>
                <a:lnTo>
                  <a:pt x="3577002" y="1755417"/>
                </a:lnTo>
                <a:lnTo>
                  <a:pt x="3539151" y="1782164"/>
                </a:lnTo>
                <a:lnTo>
                  <a:pt x="3496902" y="1802217"/>
                </a:lnTo>
                <a:lnTo>
                  <a:pt x="3451020" y="1814810"/>
                </a:lnTo>
                <a:lnTo>
                  <a:pt x="3402271" y="1819178"/>
                </a:lnTo>
                <a:lnTo>
                  <a:pt x="271200" y="1819178"/>
                </a:lnTo>
                <a:lnTo>
                  <a:pt x="222451" y="1814810"/>
                </a:lnTo>
                <a:lnTo>
                  <a:pt x="176569" y="1802217"/>
                </a:lnTo>
                <a:lnTo>
                  <a:pt x="134320" y="1782164"/>
                </a:lnTo>
                <a:lnTo>
                  <a:pt x="96469" y="1755417"/>
                </a:lnTo>
                <a:lnTo>
                  <a:pt x="63782" y="1722742"/>
                </a:lnTo>
                <a:lnTo>
                  <a:pt x="37026" y="1684904"/>
                </a:lnTo>
                <a:lnTo>
                  <a:pt x="16966" y="1642669"/>
                </a:lnTo>
                <a:lnTo>
                  <a:pt x="4369" y="1596802"/>
                </a:lnTo>
                <a:lnTo>
                  <a:pt x="0" y="1548069"/>
                </a:lnTo>
                <a:lnTo>
                  <a:pt x="0" y="271110"/>
                </a:lnTo>
                <a:close/>
              </a:path>
            </a:pathLst>
          </a:custGeom>
          <a:ln w="22828">
            <a:solidFill>
              <a:srgbClr val="003C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81320" y="5038722"/>
            <a:ext cx="1695450" cy="531495"/>
          </a:xfrm>
          <a:custGeom>
            <a:avLst/>
            <a:gdLst/>
            <a:ahLst/>
            <a:cxnLst/>
            <a:rect l="l" t="t" r="r" b="b"/>
            <a:pathLst>
              <a:path w="1695450" h="531495">
                <a:moveTo>
                  <a:pt x="0" y="531065"/>
                </a:moveTo>
                <a:lnTo>
                  <a:pt x="1695450" y="531065"/>
                </a:lnTo>
                <a:lnTo>
                  <a:pt x="1695450" y="0"/>
                </a:lnTo>
                <a:lnTo>
                  <a:pt x="0" y="0"/>
                </a:lnTo>
                <a:lnTo>
                  <a:pt x="0" y="531065"/>
                </a:lnTo>
                <a:close/>
              </a:path>
            </a:pathLst>
          </a:custGeom>
          <a:solidFill>
            <a:srgbClr val="003C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075043" y="5163019"/>
            <a:ext cx="441325" cy="407034"/>
          </a:xfrm>
          <a:custGeom>
            <a:avLst/>
            <a:gdLst/>
            <a:ahLst/>
            <a:cxnLst/>
            <a:rect l="l" t="t" r="r" b="b"/>
            <a:pathLst>
              <a:path w="441325" h="407035">
                <a:moveTo>
                  <a:pt x="440816" y="0"/>
                </a:moveTo>
                <a:lnTo>
                  <a:pt x="0" y="0"/>
                </a:lnTo>
                <a:lnTo>
                  <a:pt x="0" y="406768"/>
                </a:lnTo>
                <a:lnTo>
                  <a:pt x="160527" y="405549"/>
                </a:lnTo>
                <a:lnTo>
                  <a:pt x="219445" y="398975"/>
                </a:lnTo>
                <a:lnTo>
                  <a:pt x="271250" y="385640"/>
                </a:lnTo>
                <a:lnTo>
                  <a:pt x="316011" y="365992"/>
                </a:lnTo>
                <a:lnTo>
                  <a:pt x="353798" y="340481"/>
                </a:lnTo>
                <a:lnTo>
                  <a:pt x="384680" y="309555"/>
                </a:lnTo>
                <a:lnTo>
                  <a:pt x="408726" y="273663"/>
                </a:lnTo>
                <a:lnTo>
                  <a:pt x="426005" y="233254"/>
                </a:lnTo>
                <a:lnTo>
                  <a:pt x="436585" y="188776"/>
                </a:lnTo>
                <a:lnTo>
                  <a:pt x="440537" y="140677"/>
                </a:lnTo>
                <a:lnTo>
                  <a:pt x="440816" y="0"/>
                </a:lnTo>
                <a:close/>
              </a:path>
            </a:pathLst>
          </a:custGeom>
          <a:solidFill>
            <a:srgbClr val="003C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051805" y="5038725"/>
            <a:ext cx="441325" cy="407034"/>
          </a:xfrm>
          <a:custGeom>
            <a:avLst/>
            <a:gdLst/>
            <a:ahLst/>
            <a:cxnLst/>
            <a:rect l="l" t="t" r="r" b="b"/>
            <a:pathLst>
              <a:path w="441325" h="407035">
                <a:moveTo>
                  <a:pt x="440817" y="0"/>
                </a:moveTo>
                <a:lnTo>
                  <a:pt x="280289" y="1219"/>
                </a:lnTo>
                <a:lnTo>
                  <a:pt x="221371" y="7796"/>
                </a:lnTo>
                <a:lnTo>
                  <a:pt x="169566" y="21133"/>
                </a:lnTo>
                <a:lnTo>
                  <a:pt x="124805" y="40781"/>
                </a:lnTo>
                <a:lnTo>
                  <a:pt x="87019" y="66292"/>
                </a:lnTo>
                <a:lnTo>
                  <a:pt x="56138" y="97218"/>
                </a:lnTo>
                <a:lnTo>
                  <a:pt x="32094" y="133111"/>
                </a:lnTo>
                <a:lnTo>
                  <a:pt x="14817" y="173521"/>
                </a:lnTo>
                <a:lnTo>
                  <a:pt x="4240" y="218001"/>
                </a:lnTo>
                <a:lnTo>
                  <a:pt x="292" y="266103"/>
                </a:lnTo>
                <a:lnTo>
                  <a:pt x="0" y="406768"/>
                </a:lnTo>
                <a:lnTo>
                  <a:pt x="440817" y="406768"/>
                </a:lnTo>
                <a:lnTo>
                  <a:pt x="440817" y="0"/>
                </a:lnTo>
                <a:close/>
              </a:path>
            </a:pathLst>
          </a:custGeom>
          <a:solidFill>
            <a:srgbClr val="003C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051805" y="5343803"/>
            <a:ext cx="554355" cy="226060"/>
          </a:xfrm>
          <a:custGeom>
            <a:avLst/>
            <a:gdLst/>
            <a:ahLst/>
            <a:cxnLst/>
            <a:rect l="l" t="t" r="r" b="b"/>
            <a:pathLst>
              <a:path w="554354" h="226060">
                <a:moveTo>
                  <a:pt x="0" y="225985"/>
                </a:moveTo>
                <a:lnTo>
                  <a:pt x="553847" y="225985"/>
                </a:lnTo>
                <a:lnTo>
                  <a:pt x="553847" y="0"/>
                </a:lnTo>
                <a:lnTo>
                  <a:pt x="0" y="0"/>
                </a:lnTo>
                <a:lnTo>
                  <a:pt x="0" y="225985"/>
                </a:lnTo>
                <a:close/>
              </a:path>
            </a:pathLst>
          </a:custGeom>
          <a:solidFill>
            <a:srgbClr val="003C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962013" y="5038723"/>
            <a:ext cx="554355" cy="226060"/>
          </a:xfrm>
          <a:custGeom>
            <a:avLst/>
            <a:gdLst/>
            <a:ahLst/>
            <a:cxnLst/>
            <a:rect l="l" t="t" r="r" b="b"/>
            <a:pathLst>
              <a:path w="554354" h="226060">
                <a:moveTo>
                  <a:pt x="0" y="225985"/>
                </a:moveTo>
                <a:lnTo>
                  <a:pt x="553847" y="225985"/>
                </a:lnTo>
                <a:lnTo>
                  <a:pt x="553847" y="0"/>
                </a:lnTo>
                <a:lnTo>
                  <a:pt x="0" y="0"/>
                </a:lnTo>
                <a:lnTo>
                  <a:pt x="0" y="225985"/>
                </a:lnTo>
                <a:close/>
              </a:path>
            </a:pathLst>
          </a:custGeom>
          <a:solidFill>
            <a:srgbClr val="003C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0150" indent="-140335">
              <a:lnSpc>
                <a:spcPts val="2860"/>
              </a:lnSpc>
              <a:buSzPct val="120000"/>
              <a:buChar char="•"/>
              <a:tabLst>
                <a:tab pos="1200785" algn="l"/>
              </a:tabLst>
            </a:pPr>
            <a:r>
              <a:rPr spc="-85" dirty="0">
                <a:solidFill>
                  <a:srgbClr val="FFFFFF"/>
                </a:solidFill>
              </a:rPr>
              <a:t>Sprint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spc="-155" dirty="0">
                <a:solidFill>
                  <a:srgbClr val="FFFFFF"/>
                </a:solidFill>
              </a:rPr>
              <a:t>planning</a:t>
            </a:r>
          </a:p>
          <a:p>
            <a:pPr marL="1200150" indent="-140335">
              <a:lnSpc>
                <a:spcPts val="3000"/>
              </a:lnSpc>
              <a:buSzPct val="120000"/>
              <a:buChar char="•"/>
              <a:tabLst>
                <a:tab pos="1200785" algn="l"/>
              </a:tabLst>
            </a:pPr>
            <a:r>
              <a:rPr spc="-85" dirty="0">
                <a:solidFill>
                  <a:srgbClr val="FFFFFF"/>
                </a:solidFill>
              </a:rPr>
              <a:t>Sprint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spc="-90" dirty="0">
                <a:solidFill>
                  <a:srgbClr val="FFFFFF"/>
                </a:solidFill>
              </a:rPr>
              <a:t>review</a:t>
            </a:r>
          </a:p>
          <a:p>
            <a:pPr marL="1200150" indent="-140335">
              <a:lnSpc>
                <a:spcPts val="3000"/>
              </a:lnSpc>
              <a:buSzPct val="120000"/>
              <a:buChar char="•"/>
              <a:tabLst>
                <a:tab pos="1200785" algn="l"/>
              </a:tabLst>
            </a:pPr>
            <a:r>
              <a:rPr spc="-85" dirty="0">
                <a:solidFill>
                  <a:srgbClr val="FFFFFF"/>
                </a:solidFill>
              </a:rPr>
              <a:t>Sprint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spc="-75" dirty="0">
                <a:solidFill>
                  <a:srgbClr val="FFFFFF"/>
                </a:solidFill>
              </a:rPr>
              <a:t>retrospective</a:t>
            </a:r>
          </a:p>
          <a:p>
            <a:pPr marL="1200150" indent="-140335">
              <a:lnSpc>
                <a:spcPts val="3360"/>
              </a:lnSpc>
              <a:buSzPct val="120000"/>
              <a:buChar char="•"/>
              <a:tabLst>
                <a:tab pos="1200785" algn="l"/>
              </a:tabLst>
            </a:pPr>
            <a:r>
              <a:rPr spc="-90" dirty="0">
                <a:solidFill>
                  <a:srgbClr val="FFFFFF"/>
                </a:solidFill>
              </a:rPr>
              <a:t>Daily </a:t>
            </a:r>
            <a:r>
              <a:rPr spc="-120" dirty="0">
                <a:solidFill>
                  <a:srgbClr val="FFFFFF"/>
                </a:solidFill>
              </a:rPr>
              <a:t>scrum</a:t>
            </a:r>
            <a:r>
              <a:rPr spc="90" dirty="0">
                <a:solidFill>
                  <a:srgbClr val="FFFFFF"/>
                </a:solidFill>
              </a:rPr>
              <a:t> </a:t>
            </a:r>
            <a:r>
              <a:rPr spc="-130" dirty="0">
                <a:solidFill>
                  <a:srgbClr val="FFFFFF"/>
                </a:solidFill>
              </a:rPr>
              <a:t>meeting</a:t>
            </a:r>
          </a:p>
          <a:p>
            <a:pPr marL="2800350">
              <a:lnSpc>
                <a:spcPct val="100000"/>
              </a:lnSpc>
              <a:spcBef>
                <a:spcPts val="509"/>
              </a:spcBef>
            </a:pPr>
            <a:r>
              <a:rPr sz="2800" spc="-30" dirty="0">
                <a:solidFill>
                  <a:srgbClr val="FFFFFF"/>
                </a:solidFill>
              </a:rPr>
              <a:t>Artifacts</a:t>
            </a:r>
            <a:endParaRPr sz="2800"/>
          </a:p>
          <a:p>
            <a:pPr marL="2929255" lvl="1" indent="-140335">
              <a:lnSpc>
                <a:spcPts val="3360"/>
              </a:lnSpc>
              <a:spcBef>
                <a:spcPts val="310"/>
              </a:spcBef>
              <a:buSzPct val="120000"/>
              <a:buChar char="•"/>
              <a:tabLst>
                <a:tab pos="2929890" algn="l"/>
              </a:tabLst>
            </a:pPr>
            <a:r>
              <a:rPr sz="2500" spc="-85" dirty="0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150" dirty="0">
                <a:solidFill>
                  <a:srgbClr val="FFFFFF"/>
                </a:solidFill>
                <a:latin typeface="Arial"/>
                <a:cs typeface="Arial"/>
              </a:rPr>
              <a:t>backlog</a:t>
            </a:r>
            <a:endParaRPr sz="2500">
              <a:latin typeface="Arial"/>
              <a:cs typeface="Arial"/>
            </a:endParaRPr>
          </a:p>
          <a:p>
            <a:pPr marL="2929255" lvl="1" indent="-140335">
              <a:lnSpc>
                <a:spcPts val="3000"/>
              </a:lnSpc>
              <a:buSzPct val="120000"/>
              <a:buChar char="•"/>
              <a:tabLst>
                <a:tab pos="2929890" algn="l"/>
              </a:tabLst>
            </a:pPr>
            <a:r>
              <a:rPr sz="2500" spc="-85" dirty="0">
                <a:solidFill>
                  <a:srgbClr val="FFFFFF"/>
                </a:solidFill>
                <a:latin typeface="Arial"/>
                <a:cs typeface="Arial"/>
              </a:rPr>
              <a:t>Sprint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150" dirty="0">
                <a:solidFill>
                  <a:srgbClr val="FFFFFF"/>
                </a:solidFill>
                <a:latin typeface="Arial"/>
                <a:cs typeface="Arial"/>
              </a:rPr>
              <a:t>backlog</a:t>
            </a:r>
            <a:endParaRPr sz="2500">
              <a:latin typeface="Arial"/>
              <a:cs typeface="Arial"/>
            </a:endParaRPr>
          </a:p>
          <a:p>
            <a:pPr marL="2929255" lvl="1" indent="-140335">
              <a:lnSpc>
                <a:spcPts val="3360"/>
              </a:lnSpc>
              <a:buSzPct val="120000"/>
              <a:buChar char="•"/>
              <a:tabLst>
                <a:tab pos="2929890" algn="l"/>
              </a:tabLst>
            </a:pPr>
            <a:r>
              <a:rPr sz="2500" spc="-90" dirty="0">
                <a:solidFill>
                  <a:srgbClr val="FFFFFF"/>
                </a:solidFill>
                <a:latin typeface="Arial"/>
                <a:cs typeface="Arial"/>
              </a:rPr>
              <a:t>Burndown</a:t>
            </a:r>
            <a:r>
              <a:rPr sz="25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95" dirty="0">
                <a:solidFill>
                  <a:srgbClr val="FFFFFF"/>
                </a:solidFill>
                <a:latin typeface="Arial"/>
                <a:cs typeface="Arial"/>
              </a:rPr>
              <a:t>charts</a:t>
            </a:r>
            <a:endParaRPr sz="2500">
              <a:latin typeface="Arial"/>
              <a:cs typeface="Arial"/>
            </a:endParaRPr>
          </a:p>
        </p:txBody>
      </p:sp>
      <p:sp>
        <p:nvSpPr>
          <p:cNvPr id="31" name="object 21"/>
          <p:cNvSpPr txBox="1"/>
          <p:nvPr/>
        </p:nvSpPr>
        <p:spPr>
          <a:xfrm>
            <a:off x="1516380" y="1464399"/>
            <a:ext cx="18173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105" dirty="0">
                <a:solidFill>
                  <a:srgbClr val="FFFFFF"/>
                </a:solidFill>
                <a:latin typeface="Arial"/>
                <a:cs typeface="Arial"/>
              </a:rPr>
              <a:t>Rol</a:t>
            </a:r>
            <a:r>
              <a:rPr sz="2800" spc="-105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0" y="2794000"/>
            <a:ext cx="3949700" cy="2527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82953" y="2901775"/>
            <a:ext cx="3673475" cy="2249170"/>
          </a:xfrm>
          <a:custGeom>
            <a:avLst/>
            <a:gdLst/>
            <a:ahLst/>
            <a:cxnLst/>
            <a:rect l="l" t="t" r="r" b="b"/>
            <a:pathLst>
              <a:path w="3673475" h="2249170">
                <a:moveTo>
                  <a:pt x="3402215" y="0"/>
                </a:moveTo>
                <a:lnTo>
                  <a:pt x="271259" y="0"/>
                </a:lnTo>
                <a:lnTo>
                  <a:pt x="222500" y="4369"/>
                </a:lnTo>
                <a:lnTo>
                  <a:pt x="176609" y="16965"/>
                </a:lnTo>
                <a:lnTo>
                  <a:pt x="134350" y="37023"/>
                </a:lnTo>
                <a:lnTo>
                  <a:pt x="96491" y="63777"/>
                </a:lnTo>
                <a:lnTo>
                  <a:pt x="63797" y="96460"/>
                </a:lnTo>
                <a:lnTo>
                  <a:pt x="37035" y="134307"/>
                </a:lnTo>
                <a:lnTo>
                  <a:pt x="16971" y="176552"/>
                </a:lnTo>
                <a:lnTo>
                  <a:pt x="4370" y="222428"/>
                </a:lnTo>
                <a:lnTo>
                  <a:pt x="0" y="271170"/>
                </a:lnTo>
                <a:lnTo>
                  <a:pt x="0" y="1977377"/>
                </a:lnTo>
                <a:lnTo>
                  <a:pt x="4370" y="2026122"/>
                </a:lnTo>
                <a:lnTo>
                  <a:pt x="16971" y="2072000"/>
                </a:lnTo>
                <a:lnTo>
                  <a:pt x="37035" y="2114245"/>
                </a:lnTo>
                <a:lnTo>
                  <a:pt x="63797" y="2152092"/>
                </a:lnTo>
                <a:lnTo>
                  <a:pt x="96491" y="2184774"/>
                </a:lnTo>
                <a:lnTo>
                  <a:pt x="134350" y="2211526"/>
                </a:lnTo>
                <a:lnTo>
                  <a:pt x="176609" y="2231583"/>
                </a:lnTo>
                <a:lnTo>
                  <a:pt x="222500" y="2244179"/>
                </a:lnTo>
                <a:lnTo>
                  <a:pt x="271259" y="2248547"/>
                </a:lnTo>
                <a:lnTo>
                  <a:pt x="3402215" y="2248547"/>
                </a:lnTo>
                <a:lnTo>
                  <a:pt x="3450974" y="2244179"/>
                </a:lnTo>
                <a:lnTo>
                  <a:pt x="3496865" y="2231583"/>
                </a:lnTo>
                <a:lnTo>
                  <a:pt x="3539124" y="2211526"/>
                </a:lnTo>
                <a:lnTo>
                  <a:pt x="3576983" y="2184774"/>
                </a:lnTo>
                <a:lnTo>
                  <a:pt x="3609677" y="2152092"/>
                </a:lnTo>
                <a:lnTo>
                  <a:pt x="3636439" y="2114245"/>
                </a:lnTo>
                <a:lnTo>
                  <a:pt x="3656503" y="2072000"/>
                </a:lnTo>
                <a:lnTo>
                  <a:pt x="3669104" y="2026122"/>
                </a:lnTo>
                <a:lnTo>
                  <a:pt x="3673475" y="1977377"/>
                </a:lnTo>
                <a:lnTo>
                  <a:pt x="3673475" y="271170"/>
                </a:lnTo>
                <a:lnTo>
                  <a:pt x="3669104" y="222428"/>
                </a:lnTo>
                <a:lnTo>
                  <a:pt x="3656503" y="176552"/>
                </a:lnTo>
                <a:lnTo>
                  <a:pt x="3636439" y="134307"/>
                </a:lnTo>
                <a:lnTo>
                  <a:pt x="3609677" y="96460"/>
                </a:lnTo>
                <a:lnTo>
                  <a:pt x="3576983" y="63777"/>
                </a:lnTo>
                <a:lnTo>
                  <a:pt x="3539124" y="37023"/>
                </a:lnTo>
                <a:lnTo>
                  <a:pt x="3496865" y="16965"/>
                </a:lnTo>
                <a:lnTo>
                  <a:pt x="3450974" y="4369"/>
                </a:lnTo>
                <a:lnTo>
                  <a:pt x="3402215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33750" y="2891866"/>
            <a:ext cx="3673475" cy="2249170"/>
          </a:xfrm>
          <a:custGeom>
            <a:avLst/>
            <a:gdLst/>
            <a:ahLst/>
            <a:cxnLst/>
            <a:rect l="l" t="t" r="r" b="b"/>
            <a:pathLst>
              <a:path w="3673475" h="2249170">
                <a:moveTo>
                  <a:pt x="0" y="271174"/>
                </a:moveTo>
                <a:lnTo>
                  <a:pt x="4370" y="222430"/>
                </a:lnTo>
                <a:lnTo>
                  <a:pt x="16970" y="176552"/>
                </a:lnTo>
                <a:lnTo>
                  <a:pt x="37035" y="134307"/>
                </a:lnTo>
                <a:lnTo>
                  <a:pt x="63797" y="96460"/>
                </a:lnTo>
                <a:lnTo>
                  <a:pt x="96492" y="63776"/>
                </a:lnTo>
                <a:lnTo>
                  <a:pt x="134351" y="37023"/>
                </a:lnTo>
                <a:lnTo>
                  <a:pt x="176611" y="16965"/>
                </a:lnTo>
                <a:lnTo>
                  <a:pt x="222503" y="4368"/>
                </a:lnTo>
                <a:lnTo>
                  <a:pt x="271263" y="0"/>
                </a:lnTo>
                <a:lnTo>
                  <a:pt x="3402208" y="0"/>
                </a:lnTo>
                <a:lnTo>
                  <a:pt x="3450969" y="4368"/>
                </a:lnTo>
                <a:lnTo>
                  <a:pt x="3496862" y="16965"/>
                </a:lnTo>
                <a:lnTo>
                  <a:pt x="3539121" y="37023"/>
                </a:lnTo>
                <a:lnTo>
                  <a:pt x="3576980" y="63776"/>
                </a:lnTo>
                <a:lnTo>
                  <a:pt x="3609673" y="96460"/>
                </a:lnTo>
                <a:lnTo>
                  <a:pt x="3636435" y="134307"/>
                </a:lnTo>
                <a:lnTo>
                  <a:pt x="3656499" y="176552"/>
                </a:lnTo>
                <a:lnTo>
                  <a:pt x="3669099" y="222430"/>
                </a:lnTo>
                <a:lnTo>
                  <a:pt x="3673470" y="271174"/>
                </a:lnTo>
                <a:lnTo>
                  <a:pt x="3673470" y="1977375"/>
                </a:lnTo>
                <a:lnTo>
                  <a:pt x="3669099" y="2026119"/>
                </a:lnTo>
                <a:lnTo>
                  <a:pt x="3656499" y="2071998"/>
                </a:lnTo>
                <a:lnTo>
                  <a:pt x="3636435" y="2114244"/>
                </a:lnTo>
                <a:lnTo>
                  <a:pt x="3609673" y="2152092"/>
                </a:lnTo>
                <a:lnTo>
                  <a:pt x="3576980" y="2184777"/>
                </a:lnTo>
                <a:lnTo>
                  <a:pt x="3539121" y="2211531"/>
                </a:lnTo>
                <a:lnTo>
                  <a:pt x="3496862" y="2231589"/>
                </a:lnTo>
                <a:lnTo>
                  <a:pt x="3450969" y="2244186"/>
                </a:lnTo>
                <a:lnTo>
                  <a:pt x="3402208" y="2248555"/>
                </a:lnTo>
                <a:lnTo>
                  <a:pt x="271263" y="2248555"/>
                </a:lnTo>
                <a:lnTo>
                  <a:pt x="222503" y="2244186"/>
                </a:lnTo>
                <a:lnTo>
                  <a:pt x="176611" y="2231589"/>
                </a:lnTo>
                <a:lnTo>
                  <a:pt x="134351" y="2211531"/>
                </a:lnTo>
                <a:lnTo>
                  <a:pt x="96492" y="2184777"/>
                </a:lnTo>
                <a:lnTo>
                  <a:pt x="63797" y="2152092"/>
                </a:lnTo>
                <a:lnTo>
                  <a:pt x="37035" y="2114244"/>
                </a:lnTo>
                <a:lnTo>
                  <a:pt x="16970" y="2071998"/>
                </a:lnTo>
                <a:lnTo>
                  <a:pt x="4370" y="2026119"/>
                </a:lnTo>
                <a:lnTo>
                  <a:pt x="0" y="1977375"/>
                </a:lnTo>
                <a:lnTo>
                  <a:pt x="0" y="271174"/>
                </a:lnTo>
                <a:close/>
              </a:path>
            </a:pathLst>
          </a:custGeom>
          <a:ln w="22828">
            <a:solidFill>
              <a:srgbClr val="B3B3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51960" y="2891863"/>
            <a:ext cx="1695450" cy="11430"/>
          </a:xfrm>
          <a:custGeom>
            <a:avLst/>
            <a:gdLst/>
            <a:ahLst/>
            <a:cxnLst/>
            <a:rect l="l" t="t" r="r" b="b"/>
            <a:pathLst>
              <a:path w="1695450" h="11430">
                <a:moveTo>
                  <a:pt x="0" y="11304"/>
                </a:moveTo>
                <a:lnTo>
                  <a:pt x="1695450" y="11304"/>
                </a:lnTo>
                <a:lnTo>
                  <a:pt x="1695450" y="0"/>
                </a:lnTo>
                <a:lnTo>
                  <a:pt x="0" y="0"/>
                </a:lnTo>
                <a:lnTo>
                  <a:pt x="0" y="11304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51960" y="3400336"/>
            <a:ext cx="1695450" cy="22860"/>
          </a:xfrm>
          <a:custGeom>
            <a:avLst/>
            <a:gdLst/>
            <a:ahLst/>
            <a:cxnLst/>
            <a:rect l="l" t="t" r="r" b="b"/>
            <a:pathLst>
              <a:path w="1695450" h="22860">
                <a:moveTo>
                  <a:pt x="0" y="22593"/>
                </a:moveTo>
                <a:lnTo>
                  <a:pt x="1695450" y="22593"/>
                </a:lnTo>
                <a:lnTo>
                  <a:pt x="1695450" y="0"/>
                </a:lnTo>
                <a:lnTo>
                  <a:pt x="0" y="0"/>
                </a:lnTo>
                <a:lnTo>
                  <a:pt x="0" y="22593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45684" y="3016161"/>
            <a:ext cx="441325" cy="407034"/>
          </a:xfrm>
          <a:custGeom>
            <a:avLst/>
            <a:gdLst/>
            <a:ahLst/>
            <a:cxnLst/>
            <a:rect l="l" t="t" r="r" b="b"/>
            <a:pathLst>
              <a:path w="441325" h="407035">
                <a:moveTo>
                  <a:pt x="440816" y="0"/>
                </a:moveTo>
                <a:lnTo>
                  <a:pt x="0" y="0"/>
                </a:lnTo>
                <a:lnTo>
                  <a:pt x="0" y="406768"/>
                </a:lnTo>
                <a:lnTo>
                  <a:pt x="160527" y="405549"/>
                </a:lnTo>
                <a:lnTo>
                  <a:pt x="219445" y="398975"/>
                </a:lnTo>
                <a:lnTo>
                  <a:pt x="271250" y="385640"/>
                </a:lnTo>
                <a:lnTo>
                  <a:pt x="316011" y="365992"/>
                </a:lnTo>
                <a:lnTo>
                  <a:pt x="353797" y="340481"/>
                </a:lnTo>
                <a:lnTo>
                  <a:pt x="384678" y="309555"/>
                </a:lnTo>
                <a:lnTo>
                  <a:pt x="408722" y="273663"/>
                </a:lnTo>
                <a:lnTo>
                  <a:pt x="425999" y="233254"/>
                </a:lnTo>
                <a:lnTo>
                  <a:pt x="436576" y="188776"/>
                </a:lnTo>
                <a:lnTo>
                  <a:pt x="440524" y="140677"/>
                </a:lnTo>
                <a:lnTo>
                  <a:pt x="440816" y="0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22446" y="2891866"/>
            <a:ext cx="441325" cy="407034"/>
          </a:xfrm>
          <a:custGeom>
            <a:avLst/>
            <a:gdLst/>
            <a:ahLst/>
            <a:cxnLst/>
            <a:rect l="l" t="t" r="r" b="b"/>
            <a:pathLst>
              <a:path w="441325" h="407035">
                <a:moveTo>
                  <a:pt x="440816" y="0"/>
                </a:moveTo>
                <a:lnTo>
                  <a:pt x="280288" y="1219"/>
                </a:lnTo>
                <a:lnTo>
                  <a:pt x="221371" y="7796"/>
                </a:lnTo>
                <a:lnTo>
                  <a:pt x="169566" y="21133"/>
                </a:lnTo>
                <a:lnTo>
                  <a:pt x="124805" y="40781"/>
                </a:lnTo>
                <a:lnTo>
                  <a:pt x="87018" y="66292"/>
                </a:lnTo>
                <a:lnTo>
                  <a:pt x="56136" y="97218"/>
                </a:lnTo>
                <a:lnTo>
                  <a:pt x="32090" y="133111"/>
                </a:lnTo>
                <a:lnTo>
                  <a:pt x="14811" y="173521"/>
                </a:lnTo>
                <a:lnTo>
                  <a:pt x="4231" y="218001"/>
                </a:lnTo>
                <a:lnTo>
                  <a:pt x="279" y="266103"/>
                </a:lnTo>
                <a:lnTo>
                  <a:pt x="0" y="406768"/>
                </a:lnTo>
                <a:lnTo>
                  <a:pt x="440816" y="406768"/>
                </a:lnTo>
                <a:lnTo>
                  <a:pt x="440816" y="0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22446" y="3196944"/>
            <a:ext cx="554355" cy="226060"/>
          </a:xfrm>
          <a:custGeom>
            <a:avLst/>
            <a:gdLst/>
            <a:ahLst/>
            <a:cxnLst/>
            <a:rect l="l" t="t" r="r" b="b"/>
            <a:pathLst>
              <a:path w="554354" h="226060">
                <a:moveTo>
                  <a:pt x="0" y="225985"/>
                </a:moveTo>
                <a:lnTo>
                  <a:pt x="553847" y="225985"/>
                </a:lnTo>
                <a:lnTo>
                  <a:pt x="553847" y="0"/>
                </a:lnTo>
                <a:lnTo>
                  <a:pt x="0" y="0"/>
                </a:lnTo>
                <a:lnTo>
                  <a:pt x="0" y="225985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32653" y="2891864"/>
            <a:ext cx="554355" cy="11430"/>
          </a:xfrm>
          <a:custGeom>
            <a:avLst/>
            <a:gdLst/>
            <a:ahLst/>
            <a:cxnLst/>
            <a:rect l="l" t="t" r="r" b="b"/>
            <a:pathLst>
              <a:path w="554354" h="11430">
                <a:moveTo>
                  <a:pt x="0" y="11302"/>
                </a:moveTo>
                <a:lnTo>
                  <a:pt x="553847" y="11302"/>
                </a:lnTo>
                <a:lnTo>
                  <a:pt x="553847" y="0"/>
                </a:lnTo>
                <a:lnTo>
                  <a:pt x="0" y="0"/>
                </a:lnTo>
                <a:lnTo>
                  <a:pt x="0" y="11302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69385" y="2903167"/>
            <a:ext cx="2317115" cy="497205"/>
          </a:xfrm>
          <a:custGeom>
            <a:avLst/>
            <a:gdLst/>
            <a:ahLst/>
            <a:cxnLst/>
            <a:rect l="l" t="t" r="r" b="b"/>
            <a:pathLst>
              <a:path w="2317115" h="497204">
                <a:moveTo>
                  <a:pt x="0" y="497168"/>
                </a:moveTo>
                <a:lnTo>
                  <a:pt x="2317115" y="497168"/>
                </a:lnTo>
                <a:lnTo>
                  <a:pt x="2317115" y="0"/>
                </a:lnTo>
                <a:lnTo>
                  <a:pt x="0" y="0"/>
                </a:lnTo>
                <a:lnTo>
                  <a:pt x="0" y="497168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501897" y="2922146"/>
            <a:ext cx="18173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5" dirty="0">
                <a:solidFill>
                  <a:srgbClr val="FFFFFF"/>
                </a:solidFill>
                <a:latin typeface="Arial"/>
                <a:cs typeface="Arial"/>
              </a:rPr>
              <a:t>Ceremonies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65700" y="4940300"/>
            <a:ext cx="3949700" cy="2095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63109" y="5038725"/>
            <a:ext cx="3673475" cy="1819275"/>
          </a:xfrm>
          <a:custGeom>
            <a:avLst/>
            <a:gdLst/>
            <a:ahLst/>
            <a:cxnLst/>
            <a:rect l="l" t="t" r="r" b="b"/>
            <a:pathLst>
              <a:path w="3673475" h="1819275">
                <a:moveTo>
                  <a:pt x="3402279" y="0"/>
                </a:moveTo>
                <a:lnTo>
                  <a:pt x="271195" y="0"/>
                </a:lnTo>
                <a:lnTo>
                  <a:pt x="222449" y="4368"/>
                </a:lnTo>
                <a:lnTo>
                  <a:pt x="176569" y="16962"/>
                </a:lnTo>
                <a:lnTo>
                  <a:pt x="134320" y="37015"/>
                </a:lnTo>
                <a:lnTo>
                  <a:pt x="96470" y="63763"/>
                </a:lnTo>
                <a:lnTo>
                  <a:pt x="63783" y="96439"/>
                </a:lnTo>
                <a:lnTo>
                  <a:pt x="37027" y="134277"/>
                </a:lnTo>
                <a:lnTo>
                  <a:pt x="16967" y="176512"/>
                </a:lnTo>
                <a:lnTo>
                  <a:pt x="4369" y="222377"/>
                </a:lnTo>
                <a:lnTo>
                  <a:pt x="0" y="271106"/>
                </a:lnTo>
                <a:lnTo>
                  <a:pt x="0" y="1548070"/>
                </a:lnTo>
                <a:lnTo>
                  <a:pt x="4369" y="1596802"/>
                </a:lnTo>
                <a:lnTo>
                  <a:pt x="16967" y="1642669"/>
                </a:lnTo>
                <a:lnTo>
                  <a:pt x="37027" y="1684905"/>
                </a:lnTo>
                <a:lnTo>
                  <a:pt x="63783" y="1722743"/>
                </a:lnTo>
                <a:lnTo>
                  <a:pt x="96470" y="1755419"/>
                </a:lnTo>
                <a:lnTo>
                  <a:pt x="134320" y="1782166"/>
                </a:lnTo>
                <a:lnTo>
                  <a:pt x="176569" y="1802219"/>
                </a:lnTo>
                <a:lnTo>
                  <a:pt x="222449" y="1814813"/>
                </a:lnTo>
                <a:lnTo>
                  <a:pt x="271195" y="1819181"/>
                </a:lnTo>
                <a:lnTo>
                  <a:pt x="3402279" y="1819181"/>
                </a:lnTo>
                <a:lnTo>
                  <a:pt x="3451025" y="1814813"/>
                </a:lnTo>
                <a:lnTo>
                  <a:pt x="3496905" y="1802219"/>
                </a:lnTo>
                <a:lnTo>
                  <a:pt x="3539154" y="1782166"/>
                </a:lnTo>
                <a:lnTo>
                  <a:pt x="3577004" y="1755419"/>
                </a:lnTo>
                <a:lnTo>
                  <a:pt x="3609691" y="1722743"/>
                </a:lnTo>
                <a:lnTo>
                  <a:pt x="3636447" y="1684905"/>
                </a:lnTo>
                <a:lnTo>
                  <a:pt x="3656507" y="1642669"/>
                </a:lnTo>
                <a:lnTo>
                  <a:pt x="3669105" y="1596802"/>
                </a:lnTo>
                <a:lnTo>
                  <a:pt x="3673474" y="1548070"/>
                </a:lnTo>
                <a:lnTo>
                  <a:pt x="3673474" y="271106"/>
                </a:lnTo>
                <a:lnTo>
                  <a:pt x="3669105" y="222377"/>
                </a:lnTo>
                <a:lnTo>
                  <a:pt x="3656507" y="176512"/>
                </a:lnTo>
                <a:lnTo>
                  <a:pt x="3636447" y="134277"/>
                </a:lnTo>
                <a:lnTo>
                  <a:pt x="3609691" y="96439"/>
                </a:lnTo>
                <a:lnTo>
                  <a:pt x="3577004" y="63763"/>
                </a:lnTo>
                <a:lnTo>
                  <a:pt x="3539154" y="37015"/>
                </a:lnTo>
                <a:lnTo>
                  <a:pt x="3496905" y="16962"/>
                </a:lnTo>
                <a:lnTo>
                  <a:pt x="3451025" y="4368"/>
                </a:lnTo>
                <a:lnTo>
                  <a:pt x="3402279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63109" y="5038725"/>
            <a:ext cx="3673475" cy="1819275"/>
          </a:xfrm>
          <a:custGeom>
            <a:avLst/>
            <a:gdLst/>
            <a:ahLst/>
            <a:cxnLst/>
            <a:rect l="l" t="t" r="r" b="b"/>
            <a:pathLst>
              <a:path w="3673475" h="1819275">
                <a:moveTo>
                  <a:pt x="0" y="271110"/>
                </a:moveTo>
                <a:lnTo>
                  <a:pt x="4369" y="222377"/>
                </a:lnTo>
                <a:lnTo>
                  <a:pt x="16966" y="176511"/>
                </a:lnTo>
                <a:lnTo>
                  <a:pt x="37026" y="134275"/>
                </a:lnTo>
                <a:lnTo>
                  <a:pt x="63782" y="96437"/>
                </a:lnTo>
                <a:lnTo>
                  <a:pt x="96469" y="63761"/>
                </a:lnTo>
                <a:lnTo>
                  <a:pt x="134320" y="37014"/>
                </a:lnTo>
                <a:lnTo>
                  <a:pt x="176569" y="16961"/>
                </a:lnTo>
                <a:lnTo>
                  <a:pt x="222451" y="4367"/>
                </a:lnTo>
                <a:lnTo>
                  <a:pt x="271200" y="0"/>
                </a:lnTo>
                <a:lnTo>
                  <a:pt x="3402271" y="0"/>
                </a:lnTo>
                <a:lnTo>
                  <a:pt x="3451020" y="4367"/>
                </a:lnTo>
                <a:lnTo>
                  <a:pt x="3496902" y="16961"/>
                </a:lnTo>
                <a:lnTo>
                  <a:pt x="3539151" y="37014"/>
                </a:lnTo>
                <a:lnTo>
                  <a:pt x="3577002" y="63761"/>
                </a:lnTo>
                <a:lnTo>
                  <a:pt x="3609688" y="96437"/>
                </a:lnTo>
                <a:lnTo>
                  <a:pt x="3636444" y="134275"/>
                </a:lnTo>
                <a:lnTo>
                  <a:pt x="3656503" y="176511"/>
                </a:lnTo>
                <a:lnTo>
                  <a:pt x="3669100" y="222377"/>
                </a:lnTo>
                <a:lnTo>
                  <a:pt x="3673470" y="271110"/>
                </a:lnTo>
                <a:lnTo>
                  <a:pt x="3673470" y="1548069"/>
                </a:lnTo>
                <a:lnTo>
                  <a:pt x="3669100" y="1596802"/>
                </a:lnTo>
                <a:lnTo>
                  <a:pt x="3656503" y="1642669"/>
                </a:lnTo>
                <a:lnTo>
                  <a:pt x="3636444" y="1684904"/>
                </a:lnTo>
                <a:lnTo>
                  <a:pt x="3609688" y="1722742"/>
                </a:lnTo>
                <a:lnTo>
                  <a:pt x="3577002" y="1755417"/>
                </a:lnTo>
                <a:lnTo>
                  <a:pt x="3539151" y="1782164"/>
                </a:lnTo>
                <a:lnTo>
                  <a:pt x="3496902" y="1802217"/>
                </a:lnTo>
                <a:lnTo>
                  <a:pt x="3451020" y="1814810"/>
                </a:lnTo>
                <a:lnTo>
                  <a:pt x="3402271" y="1819178"/>
                </a:lnTo>
                <a:lnTo>
                  <a:pt x="271200" y="1819178"/>
                </a:lnTo>
                <a:lnTo>
                  <a:pt x="222451" y="1814810"/>
                </a:lnTo>
                <a:lnTo>
                  <a:pt x="176569" y="1802217"/>
                </a:lnTo>
                <a:lnTo>
                  <a:pt x="134320" y="1782164"/>
                </a:lnTo>
                <a:lnTo>
                  <a:pt x="96469" y="1755417"/>
                </a:lnTo>
                <a:lnTo>
                  <a:pt x="63782" y="1722742"/>
                </a:lnTo>
                <a:lnTo>
                  <a:pt x="37026" y="1684904"/>
                </a:lnTo>
                <a:lnTo>
                  <a:pt x="16966" y="1642669"/>
                </a:lnTo>
                <a:lnTo>
                  <a:pt x="4369" y="1596802"/>
                </a:lnTo>
                <a:lnTo>
                  <a:pt x="0" y="1548069"/>
                </a:lnTo>
                <a:lnTo>
                  <a:pt x="0" y="271110"/>
                </a:lnTo>
                <a:close/>
              </a:path>
            </a:pathLst>
          </a:custGeom>
          <a:ln w="22828">
            <a:solidFill>
              <a:srgbClr val="B3B3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81320" y="5038722"/>
            <a:ext cx="1695450" cy="531495"/>
          </a:xfrm>
          <a:custGeom>
            <a:avLst/>
            <a:gdLst/>
            <a:ahLst/>
            <a:cxnLst/>
            <a:rect l="l" t="t" r="r" b="b"/>
            <a:pathLst>
              <a:path w="1695450" h="531495">
                <a:moveTo>
                  <a:pt x="0" y="531065"/>
                </a:moveTo>
                <a:lnTo>
                  <a:pt x="1695450" y="531065"/>
                </a:lnTo>
                <a:lnTo>
                  <a:pt x="1695450" y="0"/>
                </a:lnTo>
                <a:lnTo>
                  <a:pt x="0" y="0"/>
                </a:lnTo>
                <a:lnTo>
                  <a:pt x="0" y="531065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075043" y="5163019"/>
            <a:ext cx="441325" cy="407034"/>
          </a:xfrm>
          <a:custGeom>
            <a:avLst/>
            <a:gdLst/>
            <a:ahLst/>
            <a:cxnLst/>
            <a:rect l="l" t="t" r="r" b="b"/>
            <a:pathLst>
              <a:path w="441325" h="407035">
                <a:moveTo>
                  <a:pt x="440816" y="0"/>
                </a:moveTo>
                <a:lnTo>
                  <a:pt x="0" y="0"/>
                </a:lnTo>
                <a:lnTo>
                  <a:pt x="0" y="406768"/>
                </a:lnTo>
                <a:lnTo>
                  <a:pt x="160527" y="405549"/>
                </a:lnTo>
                <a:lnTo>
                  <a:pt x="219445" y="398975"/>
                </a:lnTo>
                <a:lnTo>
                  <a:pt x="271250" y="385640"/>
                </a:lnTo>
                <a:lnTo>
                  <a:pt x="316011" y="365992"/>
                </a:lnTo>
                <a:lnTo>
                  <a:pt x="353798" y="340481"/>
                </a:lnTo>
                <a:lnTo>
                  <a:pt x="384680" y="309555"/>
                </a:lnTo>
                <a:lnTo>
                  <a:pt x="408726" y="273663"/>
                </a:lnTo>
                <a:lnTo>
                  <a:pt x="426005" y="233254"/>
                </a:lnTo>
                <a:lnTo>
                  <a:pt x="436585" y="188776"/>
                </a:lnTo>
                <a:lnTo>
                  <a:pt x="440537" y="140677"/>
                </a:lnTo>
                <a:lnTo>
                  <a:pt x="440816" y="0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51805" y="5038725"/>
            <a:ext cx="441325" cy="407034"/>
          </a:xfrm>
          <a:custGeom>
            <a:avLst/>
            <a:gdLst/>
            <a:ahLst/>
            <a:cxnLst/>
            <a:rect l="l" t="t" r="r" b="b"/>
            <a:pathLst>
              <a:path w="441325" h="407035">
                <a:moveTo>
                  <a:pt x="440817" y="0"/>
                </a:moveTo>
                <a:lnTo>
                  <a:pt x="280289" y="1219"/>
                </a:lnTo>
                <a:lnTo>
                  <a:pt x="221371" y="7796"/>
                </a:lnTo>
                <a:lnTo>
                  <a:pt x="169566" y="21133"/>
                </a:lnTo>
                <a:lnTo>
                  <a:pt x="124805" y="40781"/>
                </a:lnTo>
                <a:lnTo>
                  <a:pt x="87019" y="66292"/>
                </a:lnTo>
                <a:lnTo>
                  <a:pt x="56138" y="97218"/>
                </a:lnTo>
                <a:lnTo>
                  <a:pt x="32094" y="133111"/>
                </a:lnTo>
                <a:lnTo>
                  <a:pt x="14817" y="173521"/>
                </a:lnTo>
                <a:lnTo>
                  <a:pt x="4240" y="218001"/>
                </a:lnTo>
                <a:lnTo>
                  <a:pt x="292" y="266103"/>
                </a:lnTo>
                <a:lnTo>
                  <a:pt x="0" y="406768"/>
                </a:lnTo>
                <a:lnTo>
                  <a:pt x="440817" y="406768"/>
                </a:lnTo>
                <a:lnTo>
                  <a:pt x="440817" y="0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51805" y="5343803"/>
            <a:ext cx="554355" cy="226060"/>
          </a:xfrm>
          <a:custGeom>
            <a:avLst/>
            <a:gdLst/>
            <a:ahLst/>
            <a:cxnLst/>
            <a:rect l="l" t="t" r="r" b="b"/>
            <a:pathLst>
              <a:path w="554354" h="226060">
                <a:moveTo>
                  <a:pt x="0" y="225985"/>
                </a:moveTo>
                <a:lnTo>
                  <a:pt x="553847" y="225985"/>
                </a:lnTo>
                <a:lnTo>
                  <a:pt x="553847" y="0"/>
                </a:lnTo>
                <a:lnTo>
                  <a:pt x="0" y="0"/>
                </a:lnTo>
                <a:lnTo>
                  <a:pt x="0" y="225985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962013" y="5038723"/>
            <a:ext cx="554355" cy="226060"/>
          </a:xfrm>
          <a:custGeom>
            <a:avLst/>
            <a:gdLst/>
            <a:ahLst/>
            <a:cxnLst/>
            <a:rect l="l" t="t" r="r" b="b"/>
            <a:pathLst>
              <a:path w="554354" h="226060">
                <a:moveTo>
                  <a:pt x="0" y="225985"/>
                </a:moveTo>
                <a:lnTo>
                  <a:pt x="553847" y="225985"/>
                </a:lnTo>
                <a:lnTo>
                  <a:pt x="553847" y="0"/>
                </a:lnTo>
                <a:lnTo>
                  <a:pt x="0" y="0"/>
                </a:lnTo>
                <a:lnTo>
                  <a:pt x="0" y="225985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490595" y="3464309"/>
            <a:ext cx="4205605" cy="3329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4315" indent="-221615">
              <a:lnSpc>
                <a:spcPts val="2860"/>
              </a:lnSpc>
              <a:buSzPct val="120000"/>
              <a:buFont typeface="Trebuchet MS"/>
              <a:buChar char="•"/>
              <a:tabLst>
                <a:tab pos="234950" algn="l"/>
              </a:tabLst>
            </a:pPr>
            <a:r>
              <a:rPr sz="2500" spc="-85" dirty="0">
                <a:solidFill>
                  <a:srgbClr val="B3B3B3"/>
                </a:solidFill>
                <a:latin typeface="Arial"/>
                <a:cs typeface="Arial"/>
              </a:rPr>
              <a:t>Sprint</a:t>
            </a:r>
            <a:r>
              <a:rPr sz="2500" dirty="0">
                <a:solidFill>
                  <a:srgbClr val="B3B3B3"/>
                </a:solidFill>
                <a:latin typeface="Arial"/>
                <a:cs typeface="Arial"/>
              </a:rPr>
              <a:t> </a:t>
            </a:r>
            <a:r>
              <a:rPr sz="2500" spc="-155" dirty="0">
                <a:solidFill>
                  <a:srgbClr val="B3B3B3"/>
                </a:solidFill>
                <a:latin typeface="Arial"/>
                <a:cs typeface="Arial"/>
              </a:rPr>
              <a:t>planning</a:t>
            </a:r>
            <a:endParaRPr sz="2500" dirty="0">
              <a:latin typeface="Arial"/>
              <a:cs typeface="Arial"/>
            </a:endParaRPr>
          </a:p>
          <a:p>
            <a:pPr marL="234315" indent="-221615">
              <a:lnSpc>
                <a:spcPts val="3000"/>
              </a:lnSpc>
              <a:buSzPct val="120000"/>
              <a:buFont typeface="Trebuchet MS"/>
              <a:buChar char="•"/>
              <a:tabLst>
                <a:tab pos="234950" algn="l"/>
              </a:tabLst>
            </a:pPr>
            <a:r>
              <a:rPr sz="2500" spc="-85" dirty="0">
                <a:solidFill>
                  <a:srgbClr val="B3B3B3"/>
                </a:solidFill>
                <a:latin typeface="Arial"/>
                <a:cs typeface="Arial"/>
              </a:rPr>
              <a:t>Sprint</a:t>
            </a:r>
            <a:r>
              <a:rPr sz="2500" dirty="0">
                <a:solidFill>
                  <a:srgbClr val="B3B3B3"/>
                </a:solidFill>
                <a:latin typeface="Arial"/>
                <a:cs typeface="Arial"/>
              </a:rPr>
              <a:t> </a:t>
            </a:r>
            <a:r>
              <a:rPr sz="2500" spc="-90" dirty="0">
                <a:solidFill>
                  <a:srgbClr val="B3B3B3"/>
                </a:solidFill>
                <a:latin typeface="Arial"/>
                <a:cs typeface="Arial"/>
              </a:rPr>
              <a:t>review</a:t>
            </a:r>
            <a:endParaRPr sz="2500" dirty="0">
              <a:latin typeface="Arial"/>
              <a:cs typeface="Arial"/>
            </a:endParaRPr>
          </a:p>
          <a:p>
            <a:pPr marL="234315" indent="-221615">
              <a:lnSpc>
                <a:spcPts val="3000"/>
              </a:lnSpc>
              <a:buSzPct val="120000"/>
              <a:buFont typeface="Trebuchet MS"/>
              <a:buChar char="•"/>
              <a:tabLst>
                <a:tab pos="234950" algn="l"/>
              </a:tabLst>
            </a:pPr>
            <a:r>
              <a:rPr sz="2500" spc="-85" dirty="0">
                <a:solidFill>
                  <a:srgbClr val="B3B3B3"/>
                </a:solidFill>
                <a:latin typeface="Arial"/>
                <a:cs typeface="Arial"/>
              </a:rPr>
              <a:t>Sprint</a:t>
            </a:r>
            <a:r>
              <a:rPr sz="2500" dirty="0">
                <a:solidFill>
                  <a:srgbClr val="B3B3B3"/>
                </a:solidFill>
                <a:latin typeface="Arial"/>
                <a:cs typeface="Arial"/>
              </a:rPr>
              <a:t> </a:t>
            </a:r>
            <a:r>
              <a:rPr sz="2500" spc="-75" dirty="0">
                <a:solidFill>
                  <a:srgbClr val="B3B3B3"/>
                </a:solidFill>
                <a:latin typeface="Arial"/>
                <a:cs typeface="Arial"/>
              </a:rPr>
              <a:t>retrospective</a:t>
            </a:r>
            <a:endParaRPr sz="2500" dirty="0">
              <a:latin typeface="Arial"/>
              <a:cs typeface="Arial"/>
            </a:endParaRPr>
          </a:p>
          <a:p>
            <a:pPr marL="234315" indent="-221615">
              <a:lnSpc>
                <a:spcPts val="3360"/>
              </a:lnSpc>
              <a:buSzPct val="120000"/>
              <a:buFont typeface="Trebuchet MS"/>
              <a:buChar char="•"/>
              <a:tabLst>
                <a:tab pos="234950" algn="l"/>
              </a:tabLst>
            </a:pPr>
            <a:r>
              <a:rPr sz="2500" spc="-90" dirty="0">
                <a:solidFill>
                  <a:srgbClr val="B3B3B3"/>
                </a:solidFill>
                <a:latin typeface="Arial"/>
                <a:cs typeface="Arial"/>
              </a:rPr>
              <a:t>Daily </a:t>
            </a:r>
            <a:r>
              <a:rPr sz="2500" spc="-120" dirty="0">
                <a:solidFill>
                  <a:srgbClr val="B3B3B3"/>
                </a:solidFill>
                <a:latin typeface="Arial"/>
                <a:cs typeface="Arial"/>
              </a:rPr>
              <a:t>scrum</a:t>
            </a:r>
            <a:r>
              <a:rPr sz="2500" spc="90" dirty="0">
                <a:solidFill>
                  <a:srgbClr val="B3B3B3"/>
                </a:solidFill>
                <a:latin typeface="Arial"/>
                <a:cs typeface="Arial"/>
              </a:rPr>
              <a:t> </a:t>
            </a:r>
            <a:r>
              <a:rPr sz="2500" spc="-130" dirty="0">
                <a:solidFill>
                  <a:srgbClr val="B3B3B3"/>
                </a:solidFill>
                <a:latin typeface="Arial"/>
                <a:cs typeface="Arial"/>
              </a:rPr>
              <a:t>meeting</a:t>
            </a:r>
            <a:endParaRPr sz="2500" dirty="0">
              <a:latin typeface="Arial"/>
              <a:cs typeface="Arial"/>
            </a:endParaRPr>
          </a:p>
          <a:p>
            <a:pPr marL="1753235">
              <a:lnSpc>
                <a:spcPct val="100000"/>
              </a:lnSpc>
              <a:spcBef>
                <a:spcPts val="509"/>
              </a:spcBef>
            </a:pPr>
            <a:r>
              <a:rPr sz="2800" spc="-30" dirty="0">
                <a:solidFill>
                  <a:srgbClr val="FFFFFF"/>
                </a:solidFill>
                <a:latin typeface="Arial"/>
                <a:cs typeface="Arial"/>
              </a:rPr>
              <a:t>Artifacts</a:t>
            </a:r>
            <a:endParaRPr sz="2800" dirty="0">
              <a:latin typeface="Arial"/>
              <a:cs typeface="Arial"/>
            </a:endParaRPr>
          </a:p>
          <a:p>
            <a:pPr marL="1964055" lvl="1" indent="-222250">
              <a:lnSpc>
                <a:spcPts val="3360"/>
              </a:lnSpc>
              <a:spcBef>
                <a:spcPts val="310"/>
              </a:spcBef>
              <a:buSzPct val="120000"/>
              <a:buFont typeface="Trebuchet MS"/>
              <a:buChar char="•"/>
              <a:tabLst>
                <a:tab pos="1964689" algn="l"/>
              </a:tabLst>
            </a:pPr>
            <a:r>
              <a:rPr sz="2500" spc="-85" dirty="0">
                <a:solidFill>
                  <a:srgbClr val="B3B3B3"/>
                </a:solidFill>
                <a:latin typeface="Arial"/>
                <a:cs typeface="Arial"/>
              </a:rPr>
              <a:t>Product</a:t>
            </a:r>
            <a:r>
              <a:rPr sz="2500" spc="-15" dirty="0">
                <a:solidFill>
                  <a:srgbClr val="B3B3B3"/>
                </a:solidFill>
                <a:latin typeface="Arial"/>
                <a:cs typeface="Arial"/>
              </a:rPr>
              <a:t> </a:t>
            </a:r>
            <a:r>
              <a:rPr sz="2500" spc="-150" dirty="0">
                <a:solidFill>
                  <a:srgbClr val="B3B3B3"/>
                </a:solidFill>
                <a:latin typeface="Arial"/>
                <a:cs typeface="Arial"/>
              </a:rPr>
              <a:t>backlog</a:t>
            </a:r>
            <a:endParaRPr sz="2500" dirty="0">
              <a:latin typeface="Arial"/>
              <a:cs typeface="Arial"/>
            </a:endParaRPr>
          </a:p>
          <a:p>
            <a:pPr marL="1964055" lvl="1" indent="-222250">
              <a:lnSpc>
                <a:spcPts val="3000"/>
              </a:lnSpc>
              <a:buSzPct val="120000"/>
              <a:buFont typeface="Trebuchet MS"/>
              <a:buChar char="•"/>
              <a:tabLst>
                <a:tab pos="1964689" algn="l"/>
              </a:tabLst>
            </a:pPr>
            <a:r>
              <a:rPr sz="2500" spc="-85" dirty="0">
                <a:solidFill>
                  <a:srgbClr val="B3B3B3"/>
                </a:solidFill>
                <a:latin typeface="Arial"/>
                <a:cs typeface="Arial"/>
              </a:rPr>
              <a:t>Sprint</a:t>
            </a:r>
            <a:r>
              <a:rPr sz="2500" spc="-10" dirty="0">
                <a:solidFill>
                  <a:srgbClr val="B3B3B3"/>
                </a:solidFill>
                <a:latin typeface="Arial"/>
                <a:cs typeface="Arial"/>
              </a:rPr>
              <a:t> </a:t>
            </a:r>
            <a:r>
              <a:rPr sz="2500" spc="-150" dirty="0">
                <a:solidFill>
                  <a:srgbClr val="B3B3B3"/>
                </a:solidFill>
                <a:latin typeface="Arial"/>
                <a:cs typeface="Arial"/>
              </a:rPr>
              <a:t>backlog</a:t>
            </a:r>
            <a:endParaRPr sz="2500" dirty="0">
              <a:latin typeface="Arial"/>
              <a:cs typeface="Arial"/>
            </a:endParaRPr>
          </a:p>
          <a:p>
            <a:pPr marL="1964055" lvl="1" indent="-222250">
              <a:lnSpc>
                <a:spcPts val="3360"/>
              </a:lnSpc>
              <a:buSzPct val="120000"/>
              <a:buFont typeface="Trebuchet MS"/>
              <a:buChar char="•"/>
              <a:tabLst>
                <a:tab pos="1964689" algn="l"/>
              </a:tabLst>
            </a:pPr>
            <a:r>
              <a:rPr sz="2500" spc="-90" dirty="0">
                <a:solidFill>
                  <a:srgbClr val="B3B3B3"/>
                </a:solidFill>
                <a:latin typeface="Arial"/>
                <a:cs typeface="Arial"/>
              </a:rPr>
              <a:t>Burndown</a:t>
            </a:r>
            <a:r>
              <a:rPr sz="2500" spc="-45" dirty="0">
                <a:solidFill>
                  <a:srgbClr val="B3B3B3"/>
                </a:solidFill>
                <a:latin typeface="Arial"/>
                <a:cs typeface="Arial"/>
              </a:rPr>
              <a:t> </a:t>
            </a:r>
            <a:r>
              <a:rPr sz="2500" spc="-95" dirty="0">
                <a:solidFill>
                  <a:srgbClr val="B3B3B3"/>
                </a:solidFill>
                <a:latin typeface="Arial"/>
                <a:cs typeface="Arial"/>
              </a:rPr>
              <a:t>charts</a:t>
            </a:r>
            <a:endParaRPr sz="2500" dirty="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66800" y="1358900"/>
            <a:ext cx="3949700" cy="2095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63574" y="1456855"/>
            <a:ext cx="3673475" cy="18191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63574" y="1456855"/>
            <a:ext cx="3673475" cy="1819275"/>
          </a:xfrm>
          <a:custGeom>
            <a:avLst/>
            <a:gdLst/>
            <a:ahLst/>
            <a:cxnLst/>
            <a:rect l="l" t="t" r="r" b="b"/>
            <a:pathLst>
              <a:path w="3673475" h="1819275">
                <a:moveTo>
                  <a:pt x="0" y="271110"/>
                </a:moveTo>
                <a:lnTo>
                  <a:pt x="4369" y="222377"/>
                </a:lnTo>
                <a:lnTo>
                  <a:pt x="16966" y="176511"/>
                </a:lnTo>
                <a:lnTo>
                  <a:pt x="37026" y="134275"/>
                </a:lnTo>
                <a:lnTo>
                  <a:pt x="63782" y="96437"/>
                </a:lnTo>
                <a:lnTo>
                  <a:pt x="96469" y="63761"/>
                </a:lnTo>
                <a:lnTo>
                  <a:pt x="134320" y="37014"/>
                </a:lnTo>
                <a:lnTo>
                  <a:pt x="176569" y="16961"/>
                </a:lnTo>
                <a:lnTo>
                  <a:pt x="222451" y="4367"/>
                </a:lnTo>
                <a:lnTo>
                  <a:pt x="271200" y="0"/>
                </a:lnTo>
                <a:lnTo>
                  <a:pt x="3402271" y="0"/>
                </a:lnTo>
                <a:lnTo>
                  <a:pt x="3451020" y="4367"/>
                </a:lnTo>
                <a:lnTo>
                  <a:pt x="3496902" y="16961"/>
                </a:lnTo>
                <a:lnTo>
                  <a:pt x="3539151" y="37014"/>
                </a:lnTo>
                <a:lnTo>
                  <a:pt x="3577002" y="63761"/>
                </a:lnTo>
                <a:lnTo>
                  <a:pt x="3609688" y="96437"/>
                </a:lnTo>
                <a:lnTo>
                  <a:pt x="3636444" y="134275"/>
                </a:lnTo>
                <a:lnTo>
                  <a:pt x="3656503" y="176511"/>
                </a:lnTo>
                <a:lnTo>
                  <a:pt x="3669100" y="222377"/>
                </a:lnTo>
                <a:lnTo>
                  <a:pt x="3673470" y="271110"/>
                </a:lnTo>
                <a:lnTo>
                  <a:pt x="3673470" y="1548069"/>
                </a:lnTo>
                <a:lnTo>
                  <a:pt x="3669100" y="1596802"/>
                </a:lnTo>
                <a:lnTo>
                  <a:pt x="3656503" y="1642669"/>
                </a:lnTo>
                <a:lnTo>
                  <a:pt x="3636444" y="1684904"/>
                </a:lnTo>
                <a:lnTo>
                  <a:pt x="3609688" y="1722742"/>
                </a:lnTo>
                <a:lnTo>
                  <a:pt x="3577002" y="1755417"/>
                </a:lnTo>
                <a:lnTo>
                  <a:pt x="3539151" y="1782164"/>
                </a:lnTo>
                <a:lnTo>
                  <a:pt x="3496902" y="1802217"/>
                </a:lnTo>
                <a:lnTo>
                  <a:pt x="3451020" y="1814810"/>
                </a:lnTo>
                <a:lnTo>
                  <a:pt x="3402271" y="1819178"/>
                </a:lnTo>
                <a:lnTo>
                  <a:pt x="271200" y="1819178"/>
                </a:lnTo>
                <a:lnTo>
                  <a:pt x="222451" y="1814810"/>
                </a:lnTo>
                <a:lnTo>
                  <a:pt x="176569" y="1802217"/>
                </a:lnTo>
                <a:lnTo>
                  <a:pt x="134320" y="1782164"/>
                </a:lnTo>
                <a:lnTo>
                  <a:pt x="96469" y="1755417"/>
                </a:lnTo>
                <a:lnTo>
                  <a:pt x="63782" y="1722742"/>
                </a:lnTo>
                <a:lnTo>
                  <a:pt x="37026" y="1684904"/>
                </a:lnTo>
                <a:lnTo>
                  <a:pt x="16966" y="1642669"/>
                </a:lnTo>
                <a:lnTo>
                  <a:pt x="4369" y="1596802"/>
                </a:lnTo>
                <a:lnTo>
                  <a:pt x="0" y="1548069"/>
                </a:lnTo>
                <a:lnTo>
                  <a:pt x="0" y="271110"/>
                </a:lnTo>
                <a:close/>
              </a:path>
            </a:pathLst>
          </a:custGeom>
          <a:ln w="22828">
            <a:solidFill>
              <a:srgbClr val="003C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320419" y="2029780"/>
            <a:ext cx="2113915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035" indent="-140335">
              <a:lnSpc>
                <a:spcPts val="3200"/>
              </a:lnSpc>
              <a:buSzPct val="120000"/>
              <a:buChar char="•"/>
              <a:tabLst>
                <a:tab pos="153670" algn="l"/>
              </a:tabLst>
            </a:pPr>
            <a:r>
              <a:rPr sz="2500" spc="-85" dirty="0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r>
              <a:rPr sz="2500" spc="-50" dirty="0">
                <a:solidFill>
                  <a:srgbClr val="FFFFFF"/>
                </a:solidFill>
                <a:latin typeface="Arial"/>
                <a:cs typeface="Arial"/>
              </a:rPr>
              <a:t> owner</a:t>
            </a:r>
            <a:endParaRPr sz="25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20419" y="2410653"/>
            <a:ext cx="1870710" cy="802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035" indent="-140335">
              <a:lnSpc>
                <a:spcPts val="2860"/>
              </a:lnSpc>
              <a:buSzPct val="120000"/>
              <a:buChar char="•"/>
              <a:tabLst>
                <a:tab pos="153670" algn="l"/>
              </a:tabLst>
            </a:pPr>
            <a:r>
              <a:rPr sz="2500" spc="-135" dirty="0">
                <a:solidFill>
                  <a:srgbClr val="FFFFFF"/>
                </a:solidFill>
                <a:latin typeface="Arial"/>
                <a:cs typeface="Arial"/>
              </a:rPr>
              <a:t>ScrumMaster</a:t>
            </a:r>
            <a:endParaRPr sz="2500">
              <a:latin typeface="Arial"/>
              <a:cs typeface="Arial"/>
            </a:endParaRPr>
          </a:p>
          <a:p>
            <a:pPr marL="153035" indent="-140335">
              <a:lnSpc>
                <a:spcPts val="3360"/>
              </a:lnSpc>
              <a:buSzPct val="120000"/>
              <a:buChar char="•"/>
              <a:tabLst>
                <a:tab pos="153670" algn="l"/>
              </a:tabLst>
            </a:pPr>
            <a:r>
              <a:rPr sz="2500" spc="-270" dirty="0">
                <a:solidFill>
                  <a:srgbClr val="FFFFFF"/>
                </a:solidFill>
                <a:latin typeface="Arial"/>
                <a:cs typeface="Arial"/>
              </a:rPr>
              <a:t>Team</a:t>
            </a:r>
            <a:endParaRPr sz="25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581785" y="1456852"/>
            <a:ext cx="1695450" cy="531495"/>
          </a:xfrm>
          <a:custGeom>
            <a:avLst/>
            <a:gdLst/>
            <a:ahLst/>
            <a:cxnLst/>
            <a:rect l="l" t="t" r="r" b="b"/>
            <a:pathLst>
              <a:path w="1695450" h="531494">
                <a:moveTo>
                  <a:pt x="0" y="531065"/>
                </a:moveTo>
                <a:lnTo>
                  <a:pt x="1695450" y="531065"/>
                </a:lnTo>
                <a:lnTo>
                  <a:pt x="1695450" y="0"/>
                </a:lnTo>
                <a:lnTo>
                  <a:pt x="0" y="0"/>
                </a:lnTo>
                <a:lnTo>
                  <a:pt x="0" y="531065"/>
                </a:lnTo>
                <a:close/>
              </a:path>
            </a:pathLst>
          </a:custGeom>
          <a:solidFill>
            <a:srgbClr val="003C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175507" y="1581150"/>
            <a:ext cx="441325" cy="407034"/>
          </a:xfrm>
          <a:custGeom>
            <a:avLst/>
            <a:gdLst/>
            <a:ahLst/>
            <a:cxnLst/>
            <a:rect l="l" t="t" r="r" b="b"/>
            <a:pathLst>
              <a:path w="441325" h="407035">
                <a:moveTo>
                  <a:pt x="440817" y="0"/>
                </a:moveTo>
                <a:lnTo>
                  <a:pt x="0" y="0"/>
                </a:lnTo>
                <a:lnTo>
                  <a:pt x="0" y="406768"/>
                </a:lnTo>
                <a:lnTo>
                  <a:pt x="160528" y="405549"/>
                </a:lnTo>
                <a:lnTo>
                  <a:pt x="219445" y="398975"/>
                </a:lnTo>
                <a:lnTo>
                  <a:pt x="271250" y="385640"/>
                </a:lnTo>
                <a:lnTo>
                  <a:pt x="316011" y="365992"/>
                </a:lnTo>
                <a:lnTo>
                  <a:pt x="353797" y="340481"/>
                </a:lnTo>
                <a:lnTo>
                  <a:pt x="384678" y="309555"/>
                </a:lnTo>
                <a:lnTo>
                  <a:pt x="408722" y="273663"/>
                </a:lnTo>
                <a:lnTo>
                  <a:pt x="425999" y="233254"/>
                </a:lnTo>
                <a:lnTo>
                  <a:pt x="436576" y="188776"/>
                </a:lnTo>
                <a:lnTo>
                  <a:pt x="440524" y="140677"/>
                </a:lnTo>
                <a:lnTo>
                  <a:pt x="440817" y="0"/>
                </a:lnTo>
                <a:close/>
              </a:path>
            </a:pathLst>
          </a:custGeom>
          <a:solidFill>
            <a:srgbClr val="003C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52271" y="1456855"/>
            <a:ext cx="441325" cy="407034"/>
          </a:xfrm>
          <a:custGeom>
            <a:avLst/>
            <a:gdLst/>
            <a:ahLst/>
            <a:cxnLst/>
            <a:rect l="l" t="t" r="r" b="b"/>
            <a:pathLst>
              <a:path w="441325" h="407035">
                <a:moveTo>
                  <a:pt x="440816" y="0"/>
                </a:moveTo>
                <a:lnTo>
                  <a:pt x="280288" y="1231"/>
                </a:lnTo>
                <a:lnTo>
                  <a:pt x="221371" y="7805"/>
                </a:lnTo>
                <a:lnTo>
                  <a:pt x="169566" y="21139"/>
                </a:lnTo>
                <a:lnTo>
                  <a:pt x="124805" y="40785"/>
                </a:lnTo>
                <a:lnTo>
                  <a:pt x="87019" y="66294"/>
                </a:lnTo>
                <a:lnTo>
                  <a:pt x="56138" y="97219"/>
                </a:lnTo>
                <a:lnTo>
                  <a:pt x="32094" y="133111"/>
                </a:lnTo>
                <a:lnTo>
                  <a:pt x="14816" y="173521"/>
                </a:lnTo>
                <a:lnTo>
                  <a:pt x="4236" y="218001"/>
                </a:lnTo>
                <a:lnTo>
                  <a:pt x="285" y="266103"/>
                </a:lnTo>
                <a:lnTo>
                  <a:pt x="0" y="406780"/>
                </a:lnTo>
                <a:lnTo>
                  <a:pt x="440816" y="406780"/>
                </a:lnTo>
                <a:lnTo>
                  <a:pt x="440816" y="0"/>
                </a:lnTo>
                <a:close/>
              </a:path>
            </a:pathLst>
          </a:custGeom>
          <a:solidFill>
            <a:srgbClr val="003C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52271" y="1761933"/>
            <a:ext cx="554355" cy="226060"/>
          </a:xfrm>
          <a:custGeom>
            <a:avLst/>
            <a:gdLst/>
            <a:ahLst/>
            <a:cxnLst/>
            <a:rect l="l" t="t" r="r" b="b"/>
            <a:pathLst>
              <a:path w="554355" h="226060">
                <a:moveTo>
                  <a:pt x="0" y="225985"/>
                </a:moveTo>
                <a:lnTo>
                  <a:pt x="553847" y="225985"/>
                </a:lnTo>
                <a:lnTo>
                  <a:pt x="553847" y="0"/>
                </a:lnTo>
                <a:lnTo>
                  <a:pt x="0" y="0"/>
                </a:lnTo>
                <a:lnTo>
                  <a:pt x="0" y="225985"/>
                </a:lnTo>
                <a:close/>
              </a:path>
            </a:pathLst>
          </a:custGeom>
          <a:solidFill>
            <a:srgbClr val="003C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062477" y="1456853"/>
            <a:ext cx="554355" cy="226060"/>
          </a:xfrm>
          <a:custGeom>
            <a:avLst/>
            <a:gdLst/>
            <a:ahLst/>
            <a:cxnLst/>
            <a:rect l="l" t="t" r="r" b="b"/>
            <a:pathLst>
              <a:path w="554354" h="226060">
                <a:moveTo>
                  <a:pt x="0" y="225985"/>
                </a:moveTo>
                <a:lnTo>
                  <a:pt x="553847" y="225985"/>
                </a:lnTo>
                <a:lnTo>
                  <a:pt x="553847" y="0"/>
                </a:lnTo>
                <a:lnTo>
                  <a:pt x="0" y="0"/>
                </a:lnTo>
                <a:lnTo>
                  <a:pt x="0" y="225985"/>
                </a:lnTo>
                <a:close/>
              </a:path>
            </a:pathLst>
          </a:custGeom>
          <a:solidFill>
            <a:srgbClr val="003C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1595563" y="685878"/>
            <a:ext cx="43364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200" spc="-675" baseline="-36706" dirty="0" err="1">
                <a:solidFill>
                  <a:srgbClr val="FFFFFF"/>
                </a:solidFill>
              </a:rPr>
              <a:t>Role</a:t>
            </a:r>
            <a:r>
              <a:rPr sz="4000" spc="-450" dirty="0" err="1">
                <a:latin typeface="Trebuchet MS"/>
                <a:cs typeface="Trebuchet MS"/>
              </a:rPr>
              <a:t>S</a:t>
            </a:r>
            <a:r>
              <a:rPr sz="4000" spc="-175" dirty="0" err="1">
                <a:latin typeface="Trebuchet MS"/>
                <a:cs typeface="Trebuchet MS"/>
              </a:rPr>
              <a:t>crum</a:t>
            </a:r>
            <a:r>
              <a:rPr sz="4000" spc="-570" dirty="0">
                <a:latin typeface="Trebuchet MS"/>
                <a:cs typeface="Trebuchet MS"/>
              </a:rPr>
              <a:t> </a:t>
            </a:r>
            <a:r>
              <a:rPr sz="4000" spc="-190" dirty="0">
                <a:latin typeface="Trebuchet MS"/>
                <a:cs typeface="Trebuchet MS"/>
              </a:rPr>
              <a:t>framework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33" name="object 21"/>
          <p:cNvSpPr txBox="1"/>
          <p:nvPr/>
        </p:nvSpPr>
        <p:spPr>
          <a:xfrm>
            <a:off x="1516380" y="1464399"/>
            <a:ext cx="18173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105" dirty="0">
                <a:solidFill>
                  <a:srgbClr val="FFFFFF"/>
                </a:solidFill>
                <a:latin typeface="Arial"/>
                <a:cs typeface="Arial"/>
              </a:rPr>
              <a:t>Rol</a:t>
            </a:r>
            <a:r>
              <a:rPr sz="2800" spc="-105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7671" y="1103124"/>
            <a:ext cx="30664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85" dirty="0">
                <a:latin typeface="Trebuchet MS"/>
                <a:cs typeface="Trebuchet MS"/>
              </a:rPr>
              <a:t>Product</a:t>
            </a:r>
            <a:r>
              <a:rPr sz="4000" spc="-375" dirty="0">
                <a:latin typeface="Trebuchet MS"/>
                <a:cs typeface="Trebuchet MS"/>
              </a:rPr>
              <a:t> </a:t>
            </a:r>
            <a:r>
              <a:rPr sz="4000" spc="-135" dirty="0">
                <a:latin typeface="Trebuchet MS"/>
                <a:cs typeface="Trebuchet MS"/>
              </a:rPr>
              <a:t>owner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8601" y="2312671"/>
            <a:ext cx="5814695" cy="451993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21945" indent="-309245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z="2900" spc="-125" dirty="0">
                <a:latin typeface="Trebuchet MS"/>
                <a:cs typeface="Trebuchet MS"/>
              </a:rPr>
              <a:t>Define </a:t>
            </a:r>
            <a:r>
              <a:rPr sz="2900" spc="-130" dirty="0">
                <a:latin typeface="Trebuchet MS"/>
                <a:cs typeface="Trebuchet MS"/>
              </a:rPr>
              <a:t>the </a:t>
            </a:r>
            <a:r>
              <a:rPr sz="2900" spc="-150" dirty="0">
                <a:latin typeface="Trebuchet MS"/>
                <a:cs typeface="Trebuchet MS"/>
              </a:rPr>
              <a:t>features </a:t>
            </a:r>
            <a:r>
              <a:rPr sz="2900" spc="-114" dirty="0">
                <a:latin typeface="Trebuchet MS"/>
                <a:cs typeface="Trebuchet MS"/>
              </a:rPr>
              <a:t>of </a:t>
            </a:r>
            <a:r>
              <a:rPr sz="2900" spc="-130" dirty="0">
                <a:latin typeface="Trebuchet MS"/>
                <a:cs typeface="Trebuchet MS"/>
              </a:rPr>
              <a:t>the</a:t>
            </a:r>
            <a:r>
              <a:rPr sz="2900" spc="-630" dirty="0">
                <a:latin typeface="Trebuchet MS"/>
                <a:cs typeface="Trebuchet MS"/>
              </a:rPr>
              <a:t> </a:t>
            </a:r>
            <a:r>
              <a:rPr lang="en-US" sz="2900" spc="-630" dirty="0">
                <a:latin typeface="Trebuchet MS"/>
                <a:cs typeface="Trebuchet MS"/>
              </a:rPr>
              <a:t> </a:t>
            </a:r>
            <a:r>
              <a:rPr sz="2900" spc="-125" dirty="0">
                <a:latin typeface="Trebuchet MS"/>
                <a:cs typeface="Trebuchet MS"/>
              </a:rPr>
              <a:t>product</a:t>
            </a:r>
            <a:endParaRPr sz="2900" dirty="0">
              <a:latin typeface="Trebuchet MS"/>
              <a:cs typeface="Trebuchet MS"/>
            </a:endParaRPr>
          </a:p>
          <a:p>
            <a:pPr marL="321945" indent="-309245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z="2900" spc="-130" dirty="0">
                <a:latin typeface="Trebuchet MS"/>
                <a:cs typeface="Trebuchet MS"/>
              </a:rPr>
              <a:t>Decide </a:t>
            </a:r>
            <a:r>
              <a:rPr sz="2900" spc="-50" dirty="0">
                <a:latin typeface="Trebuchet MS"/>
                <a:cs typeface="Trebuchet MS"/>
              </a:rPr>
              <a:t>on </a:t>
            </a:r>
            <a:r>
              <a:rPr sz="2900" spc="-145" dirty="0">
                <a:latin typeface="Trebuchet MS"/>
                <a:cs typeface="Trebuchet MS"/>
              </a:rPr>
              <a:t>release </a:t>
            </a:r>
            <a:r>
              <a:rPr sz="2900" spc="-155" dirty="0">
                <a:latin typeface="Trebuchet MS"/>
                <a:cs typeface="Trebuchet MS"/>
              </a:rPr>
              <a:t>date </a:t>
            </a:r>
            <a:r>
              <a:rPr sz="2900" spc="-100" dirty="0">
                <a:latin typeface="Trebuchet MS"/>
                <a:cs typeface="Trebuchet MS"/>
              </a:rPr>
              <a:t>and</a:t>
            </a:r>
            <a:r>
              <a:rPr sz="2900" spc="-655" dirty="0">
                <a:latin typeface="Trebuchet MS"/>
                <a:cs typeface="Trebuchet MS"/>
              </a:rPr>
              <a:t> </a:t>
            </a:r>
            <a:r>
              <a:rPr lang="en-US" sz="2900" spc="-655" dirty="0">
                <a:latin typeface="Trebuchet MS"/>
                <a:cs typeface="Trebuchet MS"/>
              </a:rPr>
              <a:t> </a:t>
            </a:r>
            <a:r>
              <a:rPr sz="2900" spc="-145" dirty="0">
                <a:latin typeface="Trebuchet MS"/>
                <a:cs typeface="Trebuchet MS"/>
              </a:rPr>
              <a:t>content</a:t>
            </a:r>
            <a:endParaRPr sz="2900" dirty="0">
              <a:latin typeface="Trebuchet MS"/>
              <a:cs typeface="Trebuchet MS"/>
            </a:endParaRPr>
          </a:p>
          <a:p>
            <a:pPr marL="321945" marR="5080" indent="-309245">
              <a:lnSpc>
                <a:spcPct val="100499"/>
              </a:lnSpc>
              <a:spcBef>
                <a:spcPts val="600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z="2900" spc="-110" dirty="0">
                <a:latin typeface="Trebuchet MS"/>
                <a:cs typeface="Trebuchet MS"/>
              </a:rPr>
              <a:t>Be responsible </a:t>
            </a:r>
            <a:r>
              <a:rPr sz="2900" spc="-135" dirty="0">
                <a:latin typeface="Trebuchet MS"/>
                <a:cs typeface="Trebuchet MS"/>
              </a:rPr>
              <a:t>for </a:t>
            </a:r>
            <a:r>
              <a:rPr sz="2900" spc="-130" dirty="0">
                <a:latin typeface="Trebuchet MS"/>
                <a:cs typeface="Trebuchet MS"/>
              </a:rPr>
              <a:t>the</a:t>
            </a:r>
            <a:r>
              <a:rPr sz="2900" spc="-670" dirty="0">
                <a:latin typeface="Trebuchet MS"/>
                <a:cs typeface="Trebuchet MS"/>
              </a:rPr>
              <a:t> </a:t>
            </a:r>
            <a:r>
              <a:rPr lang="en-US" sz="2900" spc="-670" dirty="0">
                <a:latin typeface="Trebuchet MS"/>
                <a:cs typeface="Trebuchet MS"/>
              </a:rPr>
              <a:t> </a:t>
            </a:r>
            <a:r>
              <a:rPr sz="2900" spc="-150" dirty="0">
                <a:latin typeface="Trebuchet MS"/>
                <a:cs typeface="Trebuchet MS"/>
              </a:rPr>
              <a:t>profitability </a:t>
            </a:r>
            <a:r>
              <a:rPr sz="2900" spc="-114" dirty="0">
                <a:latin typeface="Trebuchet MS"/>
                <a:cs typeface="Trebuchet MS"/>
              </a:rPr>
              <a:t>of  </a:t>
            </a:r>
            <a:r>
              <a:rPr sz="2900" spc="-130" dirty="0">
                <a:latin typeface="Trebuchet MS"/>
                <a:cs typeface="Trebuchet MS"/>
              </a:rPr>
              <a:t>the </a:t>
            </a:r>
            <a:r>
              <a:rPr sz="2900" spc="-125" dirty="0">
                <a:latin typeface="Trebuchet MS"/>
                <a:cs typeface="Trebuchet MS"/>
              </a:rPr>
              <a:t>product</a:t>
            </a:r>
            <a:r>
              <a:rPr sz="2900" spc="-330" dirty="0">
                <a:latin typeface="Trebuchet MS"/>
                <a:cs typeface="Trebuchet MS"/>
              </a:rPr>
              <a:t> </a:t>
            </a:r>
            <a:r>
              <a:rPr sz="2900" spc="-130" dirty="0">
                <a:latin typeface="Trebuchet MS"/>
                <a:cs typeface="Trebuchet MS"/>
              </a:rPr>
              <a:t>(ROI)</a:t>
            </a:r>
            <a:endParaRPr sz="2900" dirty="0">
              <a:latin typeface="Trebuchet MS"/>
              <a:cs typeface="Trebuchet MS"/>
            </a:endParaRPr>
          </a:p>
          <a:p>
            <a:pPr marL="321945" marR="918844" indent="-309245">
              <a:lnSpc>
                <a:spcPts val="3400"/>
              </a:lnSpc>
              <a:spcBef>
                <a:spcPts val="900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z="2900" spc="-155" dirty="0">
                <a:latin typeface="Trebuchet MS"/>
                <a:cs typeface="Trebuchet MS"/>
              </a:rPr>
              <a:t>Prioritize </a:t>
            </a:r>
            <a:r>
              <a:rPr sz="2900" spc="-150" dirty="0">
                <a:latin typeface="Trebuchet MS"/>
                <a:cs typeface="Trebuchet MS"/>
              </a:rPr>
              <a:t>features </a:t>
            </a:r>
            <a:r>
              <a:rPr sz="2900" spc="-135" dirty="0">
                <a:latin typeface="Trebuchet MS"/>
                <a:cs typeface="Trebuchet MS"/>
              </a:rPr>
              <a:t>according</a:t>
            </a:r>
            <a:r>
              <a:rPr sz="2900" spc="-390" dirty="0">
                <a:latin typeface="Trebuchet MS"/>
                <a:cs typeface="Trebuchet MS"/>
              </a:rPr>
              <a:t> </a:t>
            </a:r>
            <a:r>
              <a:rPr sz="2900" spc="-120" dirty="0">
                <a:latin typeface="Trebuchet MS"/>
                <a:cs typeface="Trebuchet MS"/>
              </a:rPr>
              <a:t>to  </a:t>
            </a:r>
            <a:r>
              <a:rPr sz="2900" spc="-160" dirty="0">
                <a:latin typeface="Trebuchet MS"/>
                <a:cs typeface="Trebuchet MS"/>
              </a:rPr>
              <a:t>market</a:t>
            </a:r>
            <a:r>
              <a:rPr sz="2900" spc="-225" dirty="0">
                <a:latin typeface="Trebuchet MS"/>
                <a:cs typeface="Trebuchet MS"/>
              </a:rPr>
              <a:t> </a:t>
            </a:r>
            <a:r>
              <a:rPr sz="2900" spc="-140" dirty="0">
                <a:latin typeface="Trebuchet MS"/>
                <a:cs typeface="Trebuchet MS"/>
              </a:rPr>
              <a:t>value</a:t>
            </a:r>
            <a:endParaRPr sz="2900" dirty="0">
              <a:latin typeface="Trebuchet MS"/>
              <a:cs typeface="Trebuchet MS"/>
            </a:endParaRPr>
          </a:p>
          <a:p>
            <a:pPr marL="321945" marR="494665" indent="-309245">
              <a:lnSpc>
                <a:spcPts val="3400"/>
              </a:lnSpc>
              <a:spcBef>
                <a:spcPts val="800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z="2900" spc="-140" dirty="0">
                <a:latin typeface="Trebuchet MS"/>
                <a:cs typeface="Trebuchet MS"/>
              </a:rPr>
              <a:t>Adjust </a:t>
            </a:r>
            <a:r>
              <a:rPr sz="2900" spc="-150" dirty="0">
                <a:latin typeface="Trebuchet MS"/>
                <a:cs typeface="Trebuchet MS"/>
              </a:rPr>
              <a:t>features </a:t>
            </a:r>
            <a:r>
              <a:rPr sz="2900" spc="-100" dirty="0">
                <a:latin typeface="Trebuchet MS"/>
                <a:cs typeface="Trebuchet MS"/>
              </a:rPr>
              <a:t>and </a:t>
            </a:r>
            <a:r>
              <a:rPr sz="2900" spc="-130" dirty="0">
                <a:latin typeface="Trebuchet MS"/>
                <a:cs typeface="Trebuchet MS"/>
              </a:rPr>
              <a:t>priority</a:t>
            </a:r>
            <a:r>
              <a:rPr sz="2900" spc="-500" dirty="0">
                <a:latin typeface="Trebuchet MS"/>
                <a:cs typeface="Trebuchet MS"/>
              </a:rPr>
              <a:t> </a:t>
            </a:r>
            <a:r>
              <a:rPr sz="2900" spc="-140" dirty="0">
                <a:latin typeface="Trebuchet MS"/>
                <a:cs typeface="Trebuchet MS"/>
              </a:rPr>
              <a:t>every  </a:t>
            </a:r>
            <a:r>
              <a:rPr sz="2900" spc="-165" dirty="0">
                <a:latin typeface="Trebuchet MS"/>
                <a:cs typeface="Trebuchet MS"/>
              </a:rPr>
              <a:t>iteration, </a:t>
            </a:r>
            <a:r>
              <a:rPr sz="2900" spc="-90" dirty="0">
                <a:latin typeface="Trebuchet MS"/>
                <a:cs typeface="Trebuchet MS"/>
              </a:rPr>
              <a:t>as</a:t>
            </a:r>
            <a:r>
              <a:rPr sz="2900" spc="-300" dirty="0">
                <a:latin typeface="Trebuchet MS"/>
                <a:cs typeface="Trebuchet MS"/>
              </a:rPr>
              <a:t> </a:t>
            </a:r>
            <a:r>
              <a:rPr sz="2900" spc="-120" dirty="0">
                <a:latin typeface="Trebuchet MS"/>
                <a:cs typeface="Trebuchet MS"/>
              </a:rPr>
              <a:t>needed</a:t>
            </a:r>
            <a:endParaRPr sz="2900" dirty="0">
              <a:latin typeface="Trebuchet MS"/>
              <a:cs typeface="Trebuchet MS"/>
            </a:endParaRPr>
          </a:p>
          <a:p>
            <a:pPr marL="321945" indent="-309245">
              <a:lnSpc>
                <a:spcPct val="100000"/>
              </a:lnSpc>
              <a:spcBef>
                <a:spcPts val="615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z="2900" spc="-155" dirty="0">
                <a:latin typeface="Trebuchet MS"/>
                <a:cs typeface="Trebuchet MS"/>
              </a:rPr>
              <a:t>Accept </a:t>
            </a:r>
            <a:r>
              <a:rPr sz="2900" spc="-80" dirty="0">
                <a:latin typeface="Trebuchet MS"/>
                <a:cs typeface="Trebuchet MS"/>
              </a:rPr>
              <a:t>or </a:t>
            </a:r>
            <a:r>
              <a:rPr sz="2900" spc="-210" dirty="0">
                <a:latin typeface="Trebuchet MS"/>
                <a:cs typeface="Trebuchet MS"/>
              </a:rPr>
              <a:t>reject </a:t>
            </a:r>
            <a:r>
              <a:rPr sz="2900" spc="-110" dirty="0">
                <a:latin typeface="Trebuchet MS"/>
                <a:cs typeface="Trebuchet MS"/>
              </a:rPr>
              <a:t>work</a:t>
            </a:r>
            <a:r>
              <a:rPr sz="2900" spc="-459" dirty="0">
                <a:latin typeface="Trebuchet MS"/>
                <a:cs typeface="Trebuchet MS"/>
              </a:rPr>
              <a:t> </a:t>
            </a:r>
            <a:r>
              <a:rPr sz="2900" spc="-125" dirty="0">
                <a:latin typeface="Trebuchet MS"/>
                <a:cs typeface="Trebuchet MS"/>
              </a:rPr>
              <a:t>results</a:t>
            </a:r>
            <a:endParaRPr sz="29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120255" y="684276"/>
            <a:ext cx="2170176" cy="16751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0" y="393703"/>
            <a:ext cx="9042400" cy="6973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88592" y="2040387"/>
            <a:ext cx="6583680" cy="250317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1700" dirty="0">
                <a:solidFill>
                  <a:srgbClr val="2CA1BF"/>
                </a:solidFill>
                <a:latin typeface="Webdings"/>
                <a:cs typeface="Webdings"/>
              </a:rPr>
              <a:t></a:t>
            </a:r>
            <a:r>
              <a:rPr sz="1700" dirty="0">
                <a:solidFill>
                  <a:srgbClr val="2CA1BF"/>
                </a:solidFill>
                <a:latin typeface="Times New Roman"/>
                <a:cs typeface="Times New Roman"/>
              </a:rPr>
              <a:t> </a:t>
            </a:r>
            <a:r>
              <a:rPr sz="2400" spc="60" dirty="0">
                <a:latin typeface="Arial"/>
                <a:cs typeface="Arial"/>
              </a:rPr>
              <a:t>Exam</a:t>
            </a:r>
            <a:r>
              <a:rPr sz="2400" spc="220" dirty="0">
                <a:latin typeface="Arial"/>
                <a:cs typeface="Arial"/>
              </a:rPr>
              <a:t> </a:t>
            </a:r>
            <a:r>
              <a:rPr sz="2400" spc="120" dirty="0">
                <a:latin typeface="Arial"/>
                <a:cs typeface="Arial"/>
              </a:rPr>
              <a:t>Eligibility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sz="1700" dirty="0">
                <a:solidFill>
                  <a:srgbClr val="2CA1BF"/>
                </a:solidFill>
                <a:latin typeface="Webdings"/>
                <a:cs typeface="Webdings"/>
              </a:rPr>
              <a:t></a:t>
            </a:r>
            <a:r>
              <a:rPr sz="1700" dirty="0">
                <a:solidFill>
                  <a:srgbClr val="2CA1BF"/>
                </a:solidFill>
                <a:latin typeface="Times New Roman"/>
                <a:cs typeface="Times New Roman"/>
              </a:rPr>
              <a:t> </a:t>
            </a:r>
            <a:r>
              <a:rPr sz="2400" spc="60" dirty="0">
                <a:latin typeface="Arial"/>
                <a:cs typeface="Arial"/>
              </a:rPr>
              <a:t>Exam</a:t>
            </a:r>
            <a:r>
              <a:rPr sz="2400" spc="220" dirty="0">
                <a:latin typeface="Arial"/>
                <a:cs typeface="Arial"/>
              </a:rPr>
              <a:t> </a:t>
            </a:r>
            <a:r>
              <a:rPr sz="2400" spc="85" dirty="0">
                <a:latin typeface="Arial"/>
                <a:cs typeface="Arial"/>
              </a:rPr>
              <a:t>Pattern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1700" dirty="0">
                <a:solidFill>
                  <a:srgbClr val="2CA1BF"/>
                </a:solidFill>
                <a:latin typeface="Webdings"/>
                <a:cs typeface="Webdings"/>
              </a:rPr>
              <a:t></a:t>
            </a:r>
            <a:r>
              <a:rPr sz="1700" dirty="0">
                <a:solidFill>
                  <a:srgbClr val="2CA1BF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Arial"/>
                <a:cs typeface="Arial"/>
              </a:rPr>
              <a:t>Pre</a:t>
            </a:r>
            <a:r>
              <a:rPr sz="2400" spc="195" dirty="0">
                <a:latin typeface="Arial"/>
                <a:cs typeface="Arial"/>
              </a:rPr>
              <a:t> </a:t>
            </a:r>
            <a:r>
              <a:rPr sz="2400" spc="120" dirty="0">
                <a:latin typeface="Arial"/>
                <a:cs typeface="Arial"/>
              </a:rPr>
              <a:t>requisites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700" dirty="0">
                <a:solidFill>
                  <a:srgbClr val="2CA1BF"/>
                </a:solidFill>
                <a:latin typeface="Webdings"/>
                <a:cs typeface="Webdings"/>
              </a:rPr>
              <a:t></a:t>
            </a:r>
            <a:r>
              <a:rPr sz="1700" dirty="0">
                <a:solidFill>
                  <a:srgbClr val="2CA1BF"/>
                </a:solidFill>
                <a:latin typeface="Times New Roman"/>
                <a:cs typeface="Times New Roman"/>
              </a:rPr>
              <a:t> </a:t>
            </a:r>
            <a:r>
              <a:rPr sz="2400" spc="135" dirty="0">
                <a:latin typeface="Arial"/>
                <a:cs typeface="Arial"/>
              </a:rPr>
              <a:t>Content</a:t>
            </a:r>
            <a:r>
              <a:rPr sz="2400" spc="195" dirty="0">
                <a:latin typeface="Arial"/>
                <a:cs typeface="Arial"/>
              </a:rPr>
              <a:t> </a:t>
            </a:r>
            <a:r>
              <a:rPr sz="2400" spc="165" dirty="0">
                <a:latin typeface="Arial"/>
                <a:cs typeface="Arial"/>
              </a:rPr>
              <a:t>Distribution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1700" dirty="0">
                <a:solidFill>
                  <a:srgbClr val="2CA1BF"/>
                </a:solidFill>
                <a:latin typeface="Webdings"/>
                <a:cs typeface="Webdings"/>
              </a:rPr>
              <a:t></a:t>
            </a:r>
            <a:r>
              <a:rPr sz="1700" dirty="0">
                <a:solidFill>
                  <a:srgbClr val="2CA1BF"/>
                </a:solidFill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Arial"/>
                <a:cs typeface="Arial"/>
              </a:rPr>
              <a:t>Tools and</a:t>
            </a:r>
            <a:r>
              <a:rPr sz="2400" spc="200" dirty="0">
                <a:latin typeface="Arial"/>
                <a:cs typeface="Arial"/>
              </a:rPr>
              <a:t> </a:t>
            </a:r>
            <a:r>
              <a:rPr sz="2400" spc="105" dirty="0">
                <a:latin typeface="Arial"/>
                <a:cs typeface="Arial"/>
              </a:rPr>
              <a:t>Techniques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700" dirty="0">
                <a:solidFill>
                  <a:srgbClr val="2CA1BF"/>
                </a:solidFill>
                <a:latin typeface="Webdings"/>
                <a:cs typeface="Webdings"/>
              </a:rPr>
              <a:t></a:t>
            </a:r>
            <a:r>
              <a:rPr sz="1700" dirty="0">
                <a:solidFill>
                  <a:srgbClr val="2CA1BF"/>
                </a:solidFill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Arial"/>
                <a:cs typeface="Arial"/>
              </a:rPr>
              <a:t>Domains </a:t>
            </a:r>
            <a:r>
              <a:rPr sz="2400" spc="114" dirty="0">
                <a:latin typeface="Arial"/>
                <a:cs typeface="Arial"/>
              </a:rPr>
              <a:t>and </a:t>
            </a:r>
            <a:r>
              <a:rPr sz="2400" spc="70" dirty="0">
                <a:latin typeface="Arial"/>
                <a:cs typeface="Arial"/>
              </a:rPr>
              <a:t>Tasks </a:t>
            </a:r>
            <a:r>
              <a:rPr sz="2400" spc="185" dirty="0">
                <a:latin typeface="Arial"/>
                <a:cs typeface="Arial"/>
              </a:rPr>
              <a:t>for </a:t>
            </a:r>
            <a:r>
              <a:rPr sz="2400" spc="120" dirty="0">
                <a:latin typeface="Arial"/>
                <a:cs typeface="Arial"/>
              </a:rPr>
              <a:t>Agile</a:t>
            </a:r>
            <a:r>
              <a:rPr sz="2400" spc="195" dirty="0">
                <a:latin typeface="Arial"/>
                <a:cs typeface="Arial"/>
              </a:rPr>
              <a:t> </a:t>
            </a:r>
            <a:r>
              <a:rPr sz="2400" spc="130" dirty="0">
                <a:latin typeface="Arial"/>
                <a:cs typeface="Arial"/>
              </a:rPr>
              <a:t>Certification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61774" y="6564441"/>
            <a:ext cx="1445260" cy="29019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ts val="1080"/>
              </a:lnSpc>
              <a:spcBef>
                <a:spcPts val="15"/>
              </a:spcBef>
            </a:pPr>
            <a:r>
              <a:rPr sz="900" spc="-5" dirty="0">
                <a:latin typeface="Arial"/>
                <a:cs typeface="Arial"/>
              </a:rPr>
              <a:t>(PMI®-ACP)  </a:t>
            </a:r>
            <a:r>
              <a:rPr sz="900" dirty="0">
                <a:latin typeface="Arial"/>
                <a:cs typeface="Arial"/>
              </a:rPr>
              <a:t>Agile</a:t>
            </a:r>
            <a:r>
              <a:rPr sz="900" spc="-4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Certified</a:t>
            </a:r>
            <a:endParaRPr sz="900">
              <a:latin typeface="Arial"/>
              <a:cs typeface="Arial"/>
            </a:endParaRPr>
          </a:p>
          <a:p>
            <a:pPr marL="845819">
              <a:lnSpc>
                <a:spcPct val="100000"/>
              </a:lnSpc>
            </a:pPr>
            <a:r>
              <a:rPr sz="900" dirty="0">
                <a:latin typeface="Arial"/>
                <a:cs typeface="Arial"/>
              </a:rPr>
              <a:t>Practitioner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6549" y="1103124"/>
            <a:ext cx="36506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25" dirty="0">
                <a:latin typeface="Trebuchet MS"/>
                <a:cs typeface="Trebuchet MS"/>
              </a:rPr>
              <a:t>The</a:t>
            </a:r>
            <a:r>
              <a:rPr sz="4000" spc="-380" dirty="0">
                <a:latin typeface="Trebuchet MS"/>
                <a:cs typeface="Trebuchet MS"/>
              </a:rPr>
              <a:t> </a:t>
            </a:r>
            <a:r>
              <a:rPr sz="4000" spc="-114" dirty="0">
                <a:latin typeface="Trebuchet MS"/>
                <a:cs typeface="Trebuchet MS"/>
              </a:rPr>
              <a:t>ScrumMaster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4713" y="1981200"/>
            <a:ext cx="6132450" cy="4344138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21945" marR="297180" indent="-309245">
              <a:lnSpc>
                <a:spcPct val="101800"/>
              </a:lnSpc>
              <a:spcBef>
                <a:spcPts val="60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z="1800" spc="-100" dirty="0">
                <a:latin typeface="Trebuchet MS"/>
                <a:cs typeface="Trebuchet MS"/>
              </a:rPr>
              <a:t>The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Scrum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Master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is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a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servant-leader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for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the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Scrum  </a:t>
            </a:r>
            <a:r>
              <a:rPr sz="1800" spc="-140" dirty="0">
                <a:latin typeface="Trebuchet MS"/>
                <a:cs typeface="Trebuchet MS"/>
              </a:rPr>
              <a:t>Team</a:t>
            </a:r>
            <a:endParaRPr sz="1800" dirty="0">
              <a:latin typeface="Trebuchet MS"/>
              <a:cs typeface="Trebuchet MS"/>
            </a:endParaRPr>
          </a:p>
          <a:p>
            <a:pPr marL="321945" indent="-309245">
              <a:lnSpc>
                <a:spcPct val="100000"/>
              </a:lnSpc>
              <a:spcBef>
                <a:spcPts val="940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z="1800" spc="-65" dirty="0">
                <a:latin typeface="Trebuchet MS"/>
                <a:cs typeface="Trebuchet MS"/>
              </a:rPr>
              <a:t>Responsible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for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enacting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Scrum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values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and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practices</a:t>
            </a:r>
            <a:endParaRPr sz="1800" dirty="0">
              <a:latin typeface="Trebuchet MS"/>
              <a:cs typeface="Trebuchet MS"/>
            </a:endParaRPr>
          </a:p>
          <a:p>
            <a:pPr marL="321945" indent="-309245">
              <a:lnSpc>
                <a:spcPct val="100000"/>
              </a:lnSpc>
              <a:spcBef>
                <a:spcPts val="1035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z="1800" spc="-65" dirty="0">
                <a:latin typeface="Trebuchet MS"/>
                <a:cs typeface="Trebuchet MS"/>
              </a:rPr>
              <a:t>Removes </a:t>
            </a:r>
            <a:r>
              <a:rPr sz="1800" spc="-70" dirty="0">
                <a:latin typeface="Trebuchet MS"/>
                <a:cs typeface="Trebuchet MS"/>
              </a:rPr>
              <a:t>impediments </a:t>
            </a:r>
            <a:r>
              <a:rPr sz="1800" spc="-85" dirty="0">
                <a:latin typeface="Trebuchet MS"/>
                <a:cs typeface="Trebuchet MS"/>
              </a:rPr>
              <a:t>for </a:t>
            </a:r>
            <a:r>
              <a:rPr sz="1800" spc="-80" dirty="0">
                <a:latin typeface="Trebuchet MS"/>
                <a:cs typeface="Trebuchet MS"/>
              </a:rPr>
              <a:t>the</a:t>
            </a:r>
            <a:r>
              <a:rPr sz="1800" spc="-310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team</a:t>
            </a:r>
            <a:endParaRPr sz="1800" dirty="0">
              <a:latin typeface="Trebuchet MS"/>
              <a:cs typeface="Trebuchet MS"/>
            </a:endParaRPr>
          </a:p>
          <a:p>
            <a:pPr marL="321945" indent="-309245">
              <a:lnSpc>
                <a:spcPct val="100000"/>
              </a:lnSpc>
              <a:spcBef>
                <a:spcPts val="940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z="1800" spc="-60" dirty="0">
                <a:latin typeface="Trebuchet MS"/>
                <a:cs typeface="Trebuchet MS"/>
              </a:rPr>
              <a:t>Ensure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that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the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team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is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fully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functional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and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productive</a:t>
            </a:r>
            <a:endParaRPr sz="1800" dirty="0">
              <a:latin typeface="Trebuchet MS"/>
              <a:cs typeface="Trebuchet MS"/>
            </a:endParaRPr>
          </a:p>
          <a:p>
            <a:pPr marL="321945" indent="-309245">
              <a:lnSpc>
                <a:spcPct val="100000"/>
              </a:lnSpc>
              <a:spcBef>
                <a:spcPts val="1040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z="1800" spc="-80" dirty="0">
                <a:latin typeface="Trebuchet MS"/>
                <a:cs typeface="Trebuchet MS"/>
              </a:rPr>
              <a:t>Enable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close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cooperation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across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all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roles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and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functions</a:t>
            </a:r>
            <a:endParaRPr sz="1800" dirty="0">
              <a:latin typeface="Trebuchet MS"/>
              <a:cs typeface="Trebuchet MS"/>
            </a:endParaRPr>
          </a:p>
          <a:p>
            <a:pPr marL="321945" indent="-309245">
              <a:lnSpc>
                <a:spcPct val="100000"/>
              </a:lnSpc>
              <a:spcBef>
                <a:spcPts val="1040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z="1800" spc="-75" dirty="0">
                <a:latin typeface="Trebuchet MS"/>
                <a:cs typeface="Trebuchet MS"/>
              </a:rPr>
              <a:t>Shield </a:t>
            </a:r>
            <a:r>
              <a:rPr sz="1800" spc="-80" dirty="0">
                <a:latin typeface="Trebuchet MS"/>
                <a:cs typeface="Trebuchet MS"/>
              </a:rPr>
              <a:t>the </a:t>
            </a:r>
            <a:r>
              <a:rPr sz="1800" spc="-90" dirty="0">
                <a:latin typeface="Trebuchet MS"/>
                <a:cs typeface="Trebuchet MS"/>
              </a:rPr>
              <a:t>team </a:t>
            </a:r>
            <a:r>
              <a:rPr sz="1800" spc="-75" dirty="0">
                <a:latin typeface="Trebuchet MS"/>
                <a:cs typeface="Trebuchet MS"/>
              </a:rPr>
              <a:t>from </a:t>
            </a:r>
            <a:r>
              <a:rPr sz="1800" spc="-95" dirty="0">
                <a:latin typeface="Trebuchet MS"/>
                <a:cs typeface="Trebuchet MS"/>
              </a:rPr>
              <a:t>external</a:t>
            </a:r>
            <a:r>
              <a:rPr sz="1800" spc="-345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interferences</a:t>
            </a:r>
            <a:endParaRPr sz="1800" dirty="0">
              <a:latin typeface="Trebuchet MS"/>
              <a:cs typeface="Trebuchet MS"/>
            </a:endParaRPr>
          </a:p>
          <a:p>
            <a:pPr marL="321945" marR="183515" indent="-309245">
              <a:lnSpc>
                <a:spcPct val="101800"/>
              </a:lnSpc>
              <a:spcBef>
                <a:spcPts val="900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z="1800" spc="-75" dirty="0">
                <a:latin typeface="Trebuchet MS"/>
                <a:cs typeface="Trebuchet MS"/>
              </a:rPr>
              <a:t>Coaching </a:t>
            </a:r>
            <a:r>
              <a:rPr sz="1800" spc="-80" dirty="0">
                <a:latin typeface="Trebuchet MS"/>
                <a:cs typeface="Trebuchet MS"/>
              </a:rPr>
              <a:t>the </a:t>
            </a:r>
            <a:r>
              <a:rPr sz="1800" spc="-70" dirty="0">
                <a:latin typeface="Trebuchet MS"/>
                <a:cs typeface="Trebuchet MS"/>
              </a:rPr>
              <a:t>Development </a:t>
            </a:r>
            <a:r>
              <a:rPr sz="1800" spc="-140" dirty="0">
                <a:latin typeface="Trebuchet MS"/>
                <a:cs typeface="Trebuchet MS"/>
              </a:rPr>
              <a:t>Team </a:t>
            </a:r>
            <a:r>
              <a:rPr sz="1800" spc="-70" dirty="0">
                <a:latin typeface="Trebuchet MS"/>
                <a:cs typeface="Trebuchet MS"/>
              </a:rPr>
              <a:t>in</a:t>
            </a:r>
            <a:r>
              <a:rPr sz="1800" spc="-254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self-organization  </a:t>
            </a:r>
            <a:r>
              <a:rPr sz="1800" spc="-60" dirty="0">
                <a:latin typeface="Trebuchet MS"/>
                <a:cs typeface="Trebuchet MS"/>
              </a:rPr>
              <a:t>and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cross-functionality</a:t>
            </a:r>
            <a:endParaRPr sz="1800" dirty="0">
              <a:latin typeface="Trebuchet MS"/>
              <a:cs typeface="Trebuchet MS"/>
            </a:endParaRPr>
          </a:p>
          <a:p>
            <a:pPr marL="321945" marR="236220" indent="-309245">
              <a:lnSpc>
                <a:spcPct val="101800"/>
              </a:lnSpc>
              <a:spcBef>
                <a:spcPts val="900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z="1800" spc="-75" dirty="0">
                <a:latin typeface="Trebuchet MS"/>
                <a:cs typeface="Trebuchet MS"/>
              </a:rPr>
              <a:t>Helping </a:t>
            </a:r>
            <a:r>
              <a:rPr sz="1800" spc="-80" dirty="0">
                <a:latin typeface="Trebuchet MS"/>
                <a:cs typeface="Trebuchet MS"/>
              </a:rPr>
              <a:t>the </a:t>
            </a:r>
            <a:r>
              <a:rPr sz="1800" spc="-70" dirty="0">
                <a:latin typeface="Trebuchet MS"/>
                <a:cs typeface="Trebuchet MS"/>
              </a:rPr>
              <a:t>Development </a:t>
            </a:r>
            <a:r>
              <a:rPr sz="1800" spc="-140" dirty="0">
                <a:latin typeface="Trebuchet MS"/>
                <a:cs typeface="Trebuchet MS"/>
              </a:rPr>
              <a:t>Team </a:t>
            </a:r>
            <a:r>
              <a:rPr sz="1800" spc="-70" dirty="0">
                <a:latin typeface="Trebuchet MS"/>
                <a:cs typeface="Trebuchet MS"/>
              </a:rPr>
              <a:t>to </a:t>
            </a:r>
            <a:r>
              <a:rPr sz="1800" spc="-105" dirty="0">
                <a:latin typeface="Trebuchet MS"/>
                <a:cs typeface="Trebuchet MS"/>
              </a:rPr>
              <a:t>create</a:t>
            </a:r>
            <a:r>
              <a:rPr sz="1800" spc="-34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high-value  </a:t>
            </a:r>
            <a:r>
              <a:rPr sz="1800" spc="-70" dirty="0">
                <a:latin typeface="Trebuchet MS"/>
                <a:cs typeface="Trebuchet MS"/>
              </a:rPr>
              <a:t>products</a:t>
            </a:r>
            <a:endParaRPr sz="1800" dirty="0">
              <a:latin typeface="Trebuchet MS"/>
              <a:cs typeface="Trebuchet MS"/>
            </a:endParaRPr>
          </a:p>
          <a:p>
            <a:pPr marL="321945" marR="767715" indent="-309245">
              <a:lnSpc>
                <a:spcPts val="2100"/>
              </a:lnSpc>
              <a:spcBef>
                <a:spcPts val="1160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z="1800" spc="-55" dirty="0">
                <a:latin typeface="Trebuchet MS"/>
                <a:cs typeface="Trebuchet MS"/>
              </a:rPr>
              <a:t>Ensures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that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the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Product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owner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knows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40" dirty="0">
                <a:latin typeface="Trebuchet MS"/>
                <a:cs typeface="Trebuchet MS"/>
              </a:rPr>
              <a:t>how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to  </a:t>
            </a:r>
            <a:r>
              <a:rPr sz="1800" spc="-90" dirty="0">
                <a:latin typeface="Trebuchet MS"/>
                <a:cs typeface="Trebuchet MS"/>
              </a:rPr>
              <a:t>prioritize </a:t>
            </a:r>
            <a:r>
              <a:rPr sz="1800" spc="-75" dirty="0">
                <a:latin typeface="Trebuchet MS"/>
                <a:cs typeface="Trebuchet MS"/>
              </a:rPr>
              <a:t>product </a:t>
            </a:r>
            <a:r>
              <a:rPr sz="1800" spc="-80" dirty="0">
                <a:latin typeface="Trebuchet MS"/>
                <a:cs typeface="Trebuchet MS"/>
              </a:rPr>
              <a:t>backlog</a:t>
            </a:r>
            <a:r>
              <a:rPr sz="1800" spc="-24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items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27163" y="829754"/>
            <a:ext cx="1627631" cy="13728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0233" y="1103124"/>
            <a:ext cx="48450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25" dirty="0">
                <a:latin typeface="Trebuchet MS"/>
                <a:cs typeface="Trebuchet MS"/>
              </a:rPr>
              <a:t>The </a:t>
            </a:r>
            <a:r>
              <a:rPr sz="4000" spc="-170" dirty="0">
                <a:latin typeface="Trebuchet MS"/>
                <a:cs typeface="Trebuchet MS"/>
              </a:rPr>
              <a:t>Development</a:t>
            </a:r>
            <a:r>
              <a:rPr sz="4000" spc="-470" dirty="0">
                <a:latin typeface="Trebuchet MS"/>
                <a:cs typeface="Trebuchet MS"/>
              </a:rPr>
              <a:t> </a:t>
            </a:r>
            <a:r>
              <a:rPr sz="4000" spc="-210" dirty="0">
                <a:latin typeface="Trebuchet MS"/>
                <a:cs typeface="Trebuchet MS"/>
              </a:rPr>
              <a:t>team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57160" y="2921639"/>
            <a:ext cx="7585073" cy="3288665"/>
          </a:xfrm>
          <a:prstGeom prst="rect">
            <a:avLst/>
          </a:prstGeom>
        </p:spPr>
        <p:txBody>
          <a:bodyPr vert="horz" wrap="square" lIns="0" tIns="144145" rIns="0" bIns="0" rtlCol="0">
            <a:spAutoFit/>
          </a:bodyPr>
          <a:lstStyle/>
          <a:p>
            <a:pPr marL="321945" indent="-309245">
              <a:lnSpc>
                <a:spcPct val="100000"/>
              </a:lnSpc>
              <a:spcBef>
                <a:spcPts val="1135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z="1800" spc="-114" dirty="0">
                <a:latin typeface="Trebuchet MS"/>
                <a:cs typeface="Trebuchet MS"/>
              </a:rPr>
              <a:t>Typically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3-9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people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(excluding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product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owner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and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scrum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master</a:t>
            </a:r>
            <a:endParaRPr sz="1800" dirty="0">
              <a:latin typeface="Trebuchet MS"/>
              <a:cs typeface="Trebuchet MS"/>
            </a:endParaRPr>
          </a:p>
          <a:p>
            <a:pPr marL="321945" indent="-309245">
              <a:lnSpc>
                <a:spcPct val="100000"/>
              </a:lnSpc>
              <a:spcBef>
                <a:spcPts val="1040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z="1800" spc="-85" dirty="0">
                <a:latin typeface="Trebuchet MS"/>
                <a:cs typeface="Trebuchet MS"/>
              </a:rPr>
              <a:t>Cross-functional:</a:t>
            </a:r>
            <a:endParaRPr sz="1800" dirty="0">
              <a:latin typeface="Trebuchet MS"/>
              <a:cs typeface="Trebuchet MS"/>
            </a:endParaRPr>
          </a:p>
          <a:p>
            <a:pPr marL="628650" lvl="1" indent="-257810">
              <a:lnSpc>
                <a:spcPct val="100000"/>
              </a:lnSpc>
              <a:spcBef>
                <a:spcPts val="1040"/>
              </a:spcBef>
              <a:buFont typeface="Arial"/>
              <a:buChar char="–"/>
              <a:tabLst>
                <a:tab pos="628650" algn="l"/>
                <a:tab pos="629285" algn="l"/>
              </a:tabLst>
            </a:pPr>
            <a:r>
              <a:rPr sz="1800" spc="-80" dirty="0">
                <a:latin typeface="Trebuchet MS"/>
                <a:cs typeface="Trebuchet MS"/>
              </a:rPr>
              <a:t>Programmers, </a:t>
            </a:r>
            <a:r>
              <a:rPr sz="1800" spc="-100" dirty="0">
                <a:latin typeface="Trebuchet MS"/>
                <a:cs typeface="Trebuchet MS"/>
              </a:rPr>
              <a:t>testers, </a:t>
            </a:r>
            <a:r>
              <a:rPr sz="1800" spc="-55" dirty="0">
                <a:latin typeface="Trebuchet MS"/>
                <a:cs typeface="Trebuchet MS"/>
              </a:rPr>
              <a:t>user </a:t>
            </a:r>
            <a:r>
              <a:rPr sz="1800" spc="-90" dirty="0">
                <a:latin typeface="Trebuchet MS"/>
                <a:cs typeface="Trebuchet MS"/>
              </a:rPr>
              <a:t>experience </a:t>
            </a:r>
            <a:r>
              <a:rPr sz="1800" spc="-80" dirty="0">
                <a:latin typeface="Trebuchet MS"/>
                <a:cs typeface="Trebuchet MS"/>
              </a:rPr>
              <a:t>designers,</a:t>
            </a:r>
            <a:r>
              <a:rPr sz="1800" spc="-340" dirty="0">
                <a:latin typeface="Trebuchet MS"/>
                <a:cs typeface="Trebuchet MS"/>
              </a:rPr>
              <a:t> </a:t>
            </a:r>
            <a:r>
              <a:rPr sz="1800" spc="-140" dirty="0">
                <a:latin typeface="Trebuchet MS"/>
                <a:cs typeface="Trebuchet MS"/>
              </a:rPr>
              <a:t>etc.</a:t>
            </a:r>
            <a:endParaRPr sz="1800" dirty="0">
              <a:latin typeface="Trebuchet MS"/>
              <a:cs typeface="Trebuchet MS"/>
            </a:endParaRPr>
          </a:p>
          <a:p>
            <a:pPr marL="628650" lvl="1" indent="-257810">
              <a:lnSpc>
                <a:spcPct val="100000"/>
              </a:lnSpc>
              <a:spcBef>
                <a:spcPts val="1040"/>
              </a:spcBef>
              <a:buFont typeface="Arial"/>
              <a:buChar char="–"/>
              <a:tabLst>
                <a:tab pos="628650" algn="l"/>
                <a:tab pos="629285" algn="l"/>
              </a:tabLst>
            </a:pPr>
            <a:r>
              <a:rPr sz="1800" spc="-5" dirty="0">
                <a:latin typeface="Trebuchet MS"/>
                <a:cs typeface="Trebuchet MS"/>
              </a:rPr>
              <a:t>No</a:t>
            </a:r>
            <a:r>
              <a:rPr sz="1800" spc="-42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specific </a:t>
            </a:r>
            <a:r>
              <a:rPr sz="1800" spc="-110" dirty="0">
                <a:latin typeface="Trebuchet MS"/>
                <a:cs typeface="Trebuchet MS"/>
              </a:rPr>
              <a:t>titles. </a:t>
            </a:r>
            <a:r>
              <a:rPr sz="1800" spc="-90" dirty="0">
                <a:latin typeface="Trebuchet MS"/>
                <a:cs typeface="Trebuchet MS"/>
              </a:rPr>
              <a:t>Every </a:t>
            </a:r>
            <a:r>
              <a:rPr sz="1800" spc="-70" dirty="0">
                <a:latin typeface="Trebuchet MS"/>
                <a:cs typeface="Trebuchet MS"/>
              </a:rPr>
              <a:t>member </a:t>
            </a:r>
            <a:r>
              <a:rPr sz="1800" spc="-65" dirty="0">
                <a:latin typeface="Trebuchet MS"/>
                <a:cs typeface="Trebuchet MS"/>
              </a:rPr>
              <a:t>is </a:t>
            </a:r>
            <a:r>
              <a:rPr sz="1800" spc="-85" dirty="0">
                <a:latin typeface="Trebuchet MS"/>
                <a:cs typeface="Trebuchet MS"/>
              </a:rPr>
              <a:t>a </a:t>
            </a:r>
            <a:r>
              <a:rPr sz="1800" spc="-75" dirty="0">
                <a:latin typeface="Trebuchet MS"/>
                <a:cs typeface="Trebuchet MS"/>
              </a:rPr>
              <a:t>developer</a:t>
            </a:r>
            <a:endParaRPr sz="1800" dirty="0">
              <a:latin typeface="Trebuchet MS"/>
              <a:cs typeface="Trebuchet MS"/>
            </a:endParaRPr>
          </a:p>
          <a:p>
            <a:pPr marL="628650" lvl="1" indent="-257810">
              <a:lnSpc>
                <a:spcPct val="100000"/>
              </a:lnSpc>
              <a:spcBef>
                <a:spcPts val="1040"/>
              </a:spcBef>
              <a:buFont typeface="Arial"/>
              <a:buChar char="–"/>
              <a:tabLst>
                <a:tab pos="628650" algn="l"/>
                <a:tab pos="629285" algn="l"/>
              </a:tabLst>
            </a:pPr>
            <a:r>
              <a:rPr sz="1800" spc="-90" dirty="0">
                <a:latin typeface="Trebuchet MS"/>
                <a:cs typeface="Trebuchet MS"/>
              </a:rPr>
              <a:t>Self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Organizing</a:t>
            </a:r>
            <a:endParaRPr sz="1800" dirty="0">
              <a:latin typeface="Trebuchet MS"/>
              <a:cs typeface="Trebuchet MS"/>
            </a:endParaRPr>
          </a:p>
          <a:p>
            <a:pPr marL="628650" lvl="1" indent="-257810">
              <a:lnSpc>
                <a:spcPct val="100000"/>
              </a:lnSpc>
              <a:spcBef>
                <a:spcPts val="1035"/>
              </a:spcBef>
              <a:buFont typeface="Arial"/>
              <a:buChar char="–"/>
              <a:tabLst>
                <a:tab pos="628650" algn="l"/>
                <a:tab pos="629285" algn="l"/>
              </a:tabLst>
            </a:pPr>
            <a:r>
              <a:rPr sz="1800" spc="-5" dirty="0">
                <a:latin typeface="Trebuchet MS"/>
                <a:cs typeface="Trebuchet MS"/>
              </a:rPr>
              <a:t>No </a:t>
            </a:r>
            <a:r>
              <a:rPr sz="1800" spc="-90" dirty="0">
                <a:latin typeface="Trebuchet MS"/>
                <a:cs typeface="Trebuchet MS"/>
              </a:rPr>
              <a:t>External</a:t>
            </a:r>
            <a:r>
              <a:rPr lang="en-US" sz="1800" spc="-90" dirty="0">
                <a:latin typeface="Trebuchet MS"/>
                <a:cs typeface="Trebuchet MS"/>
              </a:rPr>
              <a:t> </a:t>
            </a:r>
            <a:r>
              <a:rPr sz="1800" spc="-32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specialists</a:t>
            </a:r>
            <a:endParaRPr sz="1800" dirty="0">
              <a:latin typeface="Trebuchet MS"/>
              <a:cs typeface="Trebuchet MS"/>
            </a:endParaRPr>
          </a:p>
          <a:p>
            <a:pPr marL="321945" indent="-309245">
              <a:lnSpc>
                <a:spcPct val="100000"/>
              </a:lnSpc>
              <a:spcBef>
                <a:spcPts val="1140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z="1800" spc="-20" dirty="0">
                <a:latin typeface="Trebuchet MS"/>
                <a:cs typeface="Trebuchet MS"/>
              </a:rPr>
              <a:t>Members </a:t>
            </a:r>
            <a:r>
              <a:rPr sz="1800" spc="-50" dirty="0">
                <a:latin typeface="Trebuchet MS"/>
                <a:cs typeface="Trebuchet MS"/>
              </a:rPr>
              <a:t>should </a:t>
            </a:r>
            <a:r>
              <a:rPr sz="1800" spc="-75" dirty="0">
                <a:latin typeface="Trebuchet MS"/>
                <a:cs typeface="Trebuchet MS"/>
              </a:rPr>
              <a:t>be</a:t>
            </a:r>
            <a:r>
              <a:rPr sz="1800" spc="-385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full-time</a:t>
            </a:r>
            <a:endParaRPr sz="1800" dirty="0">
              <a:latin typeface="Trebuchet MS"/>
              <a:cs typeface="Trebuchet MS"/>
            </a:endParaRPr>
          </a:p>
          <a:p>
            <a:pPr marL="628650" indent="-206375">
              <a:lnSpc>
                <a:spcPct val="100000"/>
              </a:lnSpc>
              <a:spcBef>
                <a:spcPts val="1040"/>
              </a:spcBef>
              <a:buClr>
                <a:srgbClr val="5F7BAE"/>
              </a:buClr>
              <a:buFont typeface="Arial"/>
              <a:buChar char="•"/>
              <a:tabLst>
                <a:tab pos="629285" algn="l"/>
              </a:tabLst>
            </a:pPr>
            <a:r>
              <a:rPr sz="1800" spc="25" dirty="0">
                <a:latin typeface="Trebuchet MS"/>
                <a:cs typeface="Trebuchet MS"/>
              </a:rPr>
              <a:t>May </a:t>
            </a:r>
            <a:r>
              <a:rPr sz="1800" spc="-75" dirty="0">
                <a:latin typeface="Trebuchet MS"/>
                <a:cs typeface="Trebuchet MS"/>
              </a:rPr>
              <a:t>be </a:t>
            </a:r>
            <a:r>
              <a:rPr sz="1800" spc="-85" dirty="0">
                <a:latin typeface="Trebuchet MS"/>
                <a:cs typeface="Trebuchet MS"/>
              </a:rPr>
              <a:t>exceptions </a:t>
            </a:r>
            <a:r>
              <a:rPr sz="1800" spc="-145" dirty="0">
                <a:latin typeface="Trebuchet MS"/>
                <a:cs typeface="Trebuchet MS"/>
              </a:rPr>
              <a:t>(e.g., </a:t>
            </a:r>
            <a:r>
              <a:rPr sz="1800" spc="-75" dirty="0">
                <a:latin typeface="Trebuchet MS"/>
                <a:cs typeface="Trebuchet MS"/>
              </a:rPr>
              <a:t>database</a:t>
            </a:r>
            <a:r>
              <a:rPr sz="1800" spc="-395" dirty="0">
                <a:latin typeface="Trebuchet MS"/>
                <a:cs typeface="Trebuchet MS"/>
              </a:rPr>
              <a:t> </a:t>
            </a:r>
            <a:r>
              <a:rPr lang="en-US" sz="1800" spc="-39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administrator)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17586" y="1650832"/>
            <a:ext cx="716328" cy="5867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34696" y="1010536"/>
            <a:ext cx="716328" cy="6219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79602" y="1010536"/>
            <a:ext cx="716328" cy="6219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24494" y="1010536"/>
            <a:ext cx="717740" cy="6219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15073" y="1673452"/>
            <a:ext cx="716328" cy="5879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34696" y="2313748"/>
            <a:ext cx="716328" cy="5879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24494" y="2291128"/>
            <a:ext cx="717740" cy="62192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79602" y="2291128"/>
            <a:ext cx="716328" cy="5867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6800" y="1358900"/>
            <a:ext cx="3949700" cy="2095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63574" y="1456855"/>
            <a:ext cx="3673475" cy="1819275"/>
          </a:xfrm>
          <a:custGeom>
            <a:avLst/>
            <a:gdLst/>
            <a:ahLst/>
            <a:cxnLst/>
            <a:rect l="l" t="t" r="r" b="b"/>
            <a:pathLst>
              <a:path w="3673475" h="1819275">
                <a:moveTo>
                  <a:pt x="3402279" y="0"/>
                </a:moveTo>
                <a:lnTo>
                  <a:pt x="271195" y="0"/>
                </a:lnTo>
                <a:lnTo>
                  <a:pt x="222449" y="4368"/>
                </a:lnTo>
                <a:lnTo>
                  <a:pt x="176569" y="16962"/>
                </a:lnTo>
                <a:lnTo>
                  <a:pt x="134320" y="37016"/>
                </a:lnTo>
                <a:lnTo>
                  <a:pt x="96470" y="63764"/>
                </a:lnTo>
                <a:lnTo>
                  <a:pt x="63783" y="96441"/>
                </a:lnTo>
                <a:lnTo>
                  <a:pt x="37027" y="134281"/>
                </a:lnTo>
                <a:lnTo>
                  <a:pt x="16967" y="176518"/>
                </a:lnTo>
                <a:lnTo>
                  <a:pt x="4369" y="222386"/>
                </a:lnTo>
                <a:lnTo>
                  <a:pt x="0" y="271119"/>
                </a:lnTo>
                <a:lnTo>
                  <a:pt x="0" y="1548079"/>
                </a:lnTo>
                <a:lnTo>
                  <a:pt x="4369" y="1596808"/>
                </a:lnTo>
                <a:lnTo>
                  <a:pt x="16967" y="1642673"/>
                </a:lnTo>
                <a:lnTo>
                  <a:pt x="37027" y="1684908"/>
                </a:lnTo>
                <a:lnTo>
                  <a:pt x="63783" y="1722746"/>
                </a:lnTo>
                <a:lnTo>
                  <a:pt x="96470" y="1755422"/>
                </a:lnTo>
                <a:lnTo>
                  <a:pt x="134320" y="1782170"/>
                </a:lnTo>
                <a:lnTo>
                  <a:pt x="176569" y="1802224"/>
                </a:lnTo>
                <a:lnTo>
                  <a:pt x="222449" y="1814817"/>
                </a:lnTo>
                <a:lnTo>
                  <a:pt x="271195" y="1819186"/>
                </a:lnTo>
                <a:lnTo>
                  <a:pt x="3402279" y="1819186"/>
                </a:lnTo>
                <a:lnTo>
                  <a:pt x="3451025" y="1814817"/>
                </a:lnTo>
                <a:lnTo>
                  <a:pt x="3496905" y="1802224"/>
                </a:lnTo>
                <a:lnTo>
                  <a:pt x="3539154" y="1782170"/>
                </a:lnTo>
                <a:lnTo>
                  <a:pt x="3577004" y="1755422"/>
                </a:lnTo>
                <a:lnTo>
                  <a:pt x="3609691" y="1722746"/>
                </a:lnTo>
                <a:lnTo>
                  <a:pt x="3636447" y="1684908"/>
                </a:lnTo>
                <a:lnTo>
                  <a:pt x="3656507" y="1642673"/>
                </a:lnTo>
                <a:lnTo>
                  <a:pt x="3669105" y="1596808"/>
                </a:lnTo>
                <a:lnTo>
                  <a:pt x="3673475" y="1548079"/>
                </a:lnTo>
                <a:lnTo>
                  <a:pt x="3673475" y="271119"/>
                </a:lnTo>
                <a:lnTo>
                  <a:pt x="3669105" y="222386"/>
                </a:lnTo>
                <a:lnTo>
                  <a:pt x="3656507" y="176518"/>
                </a:lnTo>
                <a:lnTo>
                  <a:pt x="3636447" y="134281"/>
                </a:lnTo>
                <a:lnTo>
                  <a:pt x="3609691" y="96441"/>
                </a:lnTo>
                <a:lnTo>
                  <a:pt x="3577004" y="63764"/>
                </a:lnTo>
                <a:lnTo>
                  <a:pt x="3539154" y="37016"/>
                </a:lnTo>
                <a:lnTo>
                  <a:pt x="3496905" y="16962"/>
                </a:lnTo>
                <a:lnTo>
                  <a:pt x="3451025" y="4368"/>
                </a:lnTo>
                <a:lnTo>
                  <a:pt x="3402279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3574" y="1456855"/>
            <a:ext cx="3673475" cy="1819275"/>
          </a:xfrm>
          <a:custGeom>
            <a:avLst/>
            <a:gdLst/>
            <a:ahLst/>
            <a:cxnLst/>
            <a:rect l="l" t="t" r="r" b="b"/>
            <a:pathLst>
              <a:path w="3673475" h="1819275">
                <a:moveTo>
                  <a:pt x="0" y="271110"/>
                </a:moveTo>
                <a:lnTo>
                  <a:pt x="4369" y="222377"/>
                </a:lnTo>
                <a:lnTo>
                  <a:pt x="16966" y="176511"/>
                </a:lnTo>
                <a:lnTo>
                  <a:pt x="37026" y="134275"/>
                </a:lnTo>
                <a:lnTo>
                  <a:pt x="63782" y="96437"/>
                </a:lnTo>
                <a:lnTo>
                  <a:pt x="96469" y="63761"/>
                </a:lnTo>
                <a:lnTo>
                  <a:pt x="134320" y="37014"/>
                </a:lnTo>
                <a:lnTo>
                  <a:pt x="176569" y="16961"/>
                </a:lnTo>
                <a:lnTo>
                  <a:pt x="222451" y="4367"/>
                </a:lnTo>
                <a:lnTo>
                  <a:pt x="271200" y="0"/>
                </a:lnTo>
                <a:lnTo>
                  <a:pt x="3402271" y="0"/>
                </a:lnTo>
                <a:lnTo>
                  <a:pt x="3451020" y="4367"/>
                </a:lnTo>
                <a:lnTo>
                  <a:pt x="3496902" y="16961"/>
                </a:lnTo>
                <a:lnTo>
                  <a:pt x="3539151" y="37014"/>
                </a:lnTo>
                <a:lnTo>
                  <a:pt x="3577002" y="63761"/>
                </a:lnTo>
                <a:lnTo>
                  <a:pt x="3609688" y="96437"/>
                </a:lnTo>
                <a:lnTo>
                  <a:pt x="3636444" y="134275"/>
                </a:lnTo>
                <a:lnTo>
                  <a:pt x="3656503" y="176511"/>
                </a:lnTo>
                <a:lnTo>
                  <a:pt x="3669100" y="222377"/>
                </a:lnTo>
                <a:lnTo>
                  <a:pt x="3673470" y="271110"/>
                </a:lnTo>
                <a:lnTo>
                  <a:pt x="3673470" y="1548069"/>
                </a:lnTo>
                <a:lnTo>
                  <a:pt x="3669100" y="1596802"/>
                </a:lnTo>
                <a:lnTo>
                  <a:pt x="3656503" y="1642669"/>
                </a:lnTo>
                <a:lnTo>
                  <a:pt x="3636444" y="1684904"/>
                </a:lnTo>
                <a:lnTo>
                  <a:pt x="3609688" y="1722742"/>
                </a:lnTo>
                <a:lnTo>
                  <a:pt x="3577002" y="1755417"/>
                </a:lnTo>
                <a:lnTo>
                  <a:pt x="3539151" y="1782164"/>
                </a:lnTo>
                <a:lnTo>
                  <a:pt x="3496902" y="1802217"/>
                </a:lnTo>
                <a:lnTo>
                  <a:pt x="3451020" y="1814810"/>
                </a:lnTo>
                <a:lnTo>
                  <a:pt x="3402271" y="1819178"/>
                </a:lnTo>
                <a:lnTo>
                  <a:pt x="271200" y="1819178"/>
                </a:lnTo>
                <a:lnTo>
                  <a:pt x="222451" y="1814810"/>
                </a:lnTo>
                <a:lnTo>
                  <a:pt x="176569" y="1802217"/>
                </a:lnTo>
                <a:lnTo>
                  <a:pt x="134320" y="1782164"/>
                </a:lnTo>
                <a:lnTo>
                  <a:pt x="96469" y="1755417"/>
                </a:lnTo>
                <a:lnTo>
                  <a:pt x="63782" y="1722742"/>
                </a:lnTo>
                <a:lnTo>
                  <a:pt x="37026" y="1684904"/>
                </a:lnTo>
                <a:lnTo>
                  <a:pt x="16966" y="1642669"/>
                </a:lnTo>
                <a:lnTo>
                  <a:pt x="4369" y="1596802"/>
                </a:lnTo>
                <a:lnTo>
                  <a:pt x="0" y="1548069"/>
                </a:lnTo>
                <a:lnTo>
                  <a:pt x="0" y="271110"/>
                </a:lnTo>
                <a:close/>
              </a:path>
            </a:pathLst>
          </a:custGeom>
          <a:ln w="22828">
            <a:solidFill>
              <a:srgbClr val="B3B3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20419" y="2029780"/>
            <a:ext cx="2195195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4315" indent="-221615">
              <a:lnSpc>
                <a:spcPts val="3200"/>
              </a:lnSpc>
              <a:buSzPct val="120000"/>
              <a:buFont typeface="Trebuchet MS"/>
              <a:buChar char="•"/>
              <a:tabLst>
                <a:tab pos="234950" algn="l"/>
              </a:tabLst>
            </a:pPr>
            <a:r>
              <a:rPr sz="2500" spc="-85" dirty="0">
                <a:solidFill>
                  <a:srgbClr val="B3B3B3"/>
                </a:solidFill>
                <a:latin typeface="Arial"/>
                <a:cs typeface="Arial"/>
              </a:rPr>
              <a:t>Product</a:t>
            </a:r>
            <a:r>
              <a:rPr sz="2500" spc="-50" dirty="0">
                <a:solidFill>
                  <a:srgbClr val="B3B3B3"/>
                </a:solidFill>
                <a:latin typeface="Arial"/>
                <a:cs typeface="Arial"/>
              </a:rPr>
              <a:t> owner</a:t>
            </a:r>
            <a:endParaRPr sz="25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20419" y="2410653"/>
            <a:ext cx="1952625" cy="802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4315" indent="-221615">
              <a:lnSpc>
                <a:spcPts val="2860"/>
              </a:lnSpc>
              <a:buSzPct val="120000"/>
              <a:buFont typeface="Trebuchet MS"/>
              <a:buChar char="•"/>
              <a:tabLst>
                <a:tab pos="234950" algn="l"/>
              </a:tabLst>
            </a:pPr>
            <a:r>
              <a:rPr sz="2500" spc="-135" dirty="0">
                <a:solidFill>
                  <a:srgbClr val="B3B3B3"/>
                </a:solidFill>
                <a:latin typeface="Arial"/>
                <a:cs typeface="Arial"/>
              </a:rPr>
              <a:t>ScrumMaster</a:t>
            </a:r>
            <a:endParaRPr sz="2500">
              <a:latin typeface="Arial"/>
              <a:cs typeface="Arial"/>
            </a:endParaRPr>
          </a:p>
          <a:p>
            <a:pPr marL="234315" indent="-221615">
              <a:lnSpc>
                <a:spcPts val="3360"/>
              </a:lnSpc>
              <a:buSzPct val="120000"/>
              <a:buFont typeface="Trebuchet MS"/>
              <a:buChar char="•"/>
              <a:tabLst>
                <a:tab pos="234950" algn="l"/>
              </a:tabLst>
            </a:pPr>
            <a:r>
              <a:rPr sz="2500" spc="-270" dirty="0">
                <a:solidFill>
                  <a:srgbClr val="B3B3B3"/>
                </a:solidFill>
                <a:latin typeface="Arial"/>
                <a:cs typeface="Arial"/>
              </a:rPr>
              <a:t>Team</a:t>
            </a:r>
            <a:endParaRPr sz="25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81785" y="1456852"/>
            <a:ext cx="1695450" cy="531495"/>
          </a:xfrm>
          <a:custGeom>
            <a:avLst/>
            <a:gdLst/>
            <a:ahLst/>
            <a:cxnLst/>
            <a:rect l="l" t="t" r="r" b="b"/>
            <a:pathLst>
              <a:path w="1695450" h="531494">
                <a:moveTo>
                  <a:pt x="0" y="531065"/>
                </a:moveTo>
                <a:lnTo>
                  <a:pt x="1695450" y="531065"/>
                </a:lnTo>
                <a:lnTo>
                  <a:pt x="1695450" y="0"/>
                </a:lnTo>
                <a:lnTo>
                  <a:pt x="0" y="0"/>
                </a:lnTo>
                <a:lnTo>
                  <a:pt x="0" y="531065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75507" y="1581150"/>
            <a:ext cx="441325" cy="407034"/>
          </a:xfrm>
          <a:custGeom>
            <a:avLst/>
            <a:gdLst/>
            <a:ahLst/>
            <a:cxnLst/>
            <a:rect l="l" t="t" r="r" b="b"/>
            <a:pathLst>
              <a:path w="441325" h="407035">
                <a:moveTo>
                  <a:pt x="440817" y="0"/>
                </a:moveTo>
                <a:lnTo>
                  <a:pt x="0" y="0"/>
                </a:lnTo>
                <a:lnTo>
                  <a:pt x="0" y="406768"/>
                </a:lnTo>
                <a:lnTo>
                  <a:pt x="160528" y="405549"/>
                </a:lnTo>
                <a:lnTo>
                  <a:pt x="219445" y="398975"/>
                </a:lnTo>
                <a:lnTo>
                  <a:pt x="271250" y="385640"/>
                </a:lnTo>
                <a:lnTo>
                  <a:pt x="316011" y="365992"/>
                </a:lnTo>
                <a:lnTo>
                  <a:pt x="353797" y="340481"/>
                </a:lnTo>
                <a:lnTo>
                  <a:pt x="384678" y="309555"/>
                </a:lnTo>
                <a:lnTo>
                  <a:pt x="408722" y="273663"/>
                </a:lnTo>
                <a:lnTo>
                  <a:pt x="425999" y="233254"/>
                </a:lnTo>
                <a:lnTo>
                  <a:pt x="436576" y="188776"/>
                </a:lnTo>
                <a:lnTo>
                  <a:pt x="440524" y="140677"/>
                </a:lnTo>
                <a:lnTo>
                  <a:pt x="440817" y="0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52271" y="1456855"/>
            <a:ext cx="441325" cy="407034"/>
          </a:xfrm>
          <a:custGeom>
            <a:avLst/>
            <a:gdLst/>
            <a:ahLst/>
            <a:cxnLst/>
            <a:rect l="l" t="t" r="r" b="b"/>
            <a:pathLst>
              <a:path w="441325" h="407035">
                <a:moveTo>
                  <a:pt x="440816" y="0"/>
                </a:moveTo>
                <a:lnTo>
                  <a:pt x="280288" y="1231"/>
                </a:lnTo>
                <a:lnTo>
                  <a:pt x="221371" y="7805"/>
                </a:lnTo>
                <a:lnTo>
                  <a:pt x="169566" y="21139"/>
                </a:lnTo>
                <a:lnTo>
                  <a:pt x="124805" y="40785"/>
                </a:lnTo>
                <a:lnTo>
                  <a:pt x="87019" y="66294"/>
                </a:lnTo>
                <a:lnTo>
                  <a:pt x="56138" y="97219"/>
                </a:lnTo>
                <a:lnTo>
                  <a:pt x="32094" y="133111"/>
                </a:lnTo>
                <a:lnTo>
                  <a:pt x="14816" y="173521"/>
                </a:lnTo>
                <a:lnTo>
                  <a:pt x="4236" y="218001"/>
                </a:lnTo>
                <a:lnTo>
                  <a:pt x="285" y="266103"/>
                </a:lnTo>
                <a:lnTo>
                  <a:pt x="0" y="406780"/>
                </a:lnTo>
                <a:lnTo>
                  <a:pt x="440816" y="406780"/>
                </a:lnTo>
                <a:lnTo>
                  <a:pt x="440816" y="0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52271" y="1761933"/>
            <a:ext cx="554355" cy="226060"/>
          </a:xfrm>
          <a:custGeom>
            <a:avLst/>
            <a:gdLst/>
            <a:ahLst/>
            <a:cxnLst/>
            <a:rect l="l" t="t" r="r" b="b"/>
            <a:pathLst>
              <a:path w="554355" h="226060">
                <a:moveTo>
                  <a:pt x="0" y="225985"/>
                </a:moveTo>
                <a:lnTo>
                  <a:pt x="553847" y="225985"/>
                </a:lnTo>
                <a:lnTo>
                  <a:pt x="553847" y="0"/>
                </a:lnTo>
                <a:lnTo>
                  <a:pt x="0" y="0"/>
                </a:lnTo>
                <a:lnTo>
                  <a:pt x="0" y="225985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62477" y="1456853"/>
            <a:ext cx="554355" cy="226060"/>
          </a:xfrm>
          <a:custGeom>
            <a:avLst/>
            <a:gdLst/>
            <a:ahLst/>
            <a:cxnLst/>
            <a:rect l="l" t="t" r="r" b="b"/>
            <a:pathLst>
              <a:path w="554354" h="226060">
                <a:moveTo>
                  <a:pt x="0" y="225985"/>
                </a:moveTo>
                <a:lnTo>
                  <a:pt x="553847" y="225985"/>
                </a:lnTo>
                <a:lnTo>
                  <a:pt x="553847" y="0"/>
                </a:lnTo>
                <a:lnTo>
                  <a:pt x="0" y="0"/>
                </a:lnTo>
                <a:lnTo>
                  <a:pt x="0" y="225985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992630" y="597861"/>
            <a:ext cx="43364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200" spc="-675" baseline="-36706" dirty="0" err="1">
                <a:solidFill>
                  <a:srgbClr val="FFFFFF"/>
                </a:solidFill>
              </a:rPr>
              <a:t>Role</a:t>
            </a:r>
            <a:r>
              <a:rPr sz="4000" spc="-450" dirty="0" err="1">
                <a:latin typeface="Trebuchet MS"/>
                <a:cs typeface="Trebuchet MS"/>
              </a:rPr>
              <a:t>S</a:t>
            </a:r>
            <a:r>
              <a:rPr sz="4000" spc="-175" dirty="0" err="1">
                <a:latin typeface="Trebuchet MS"/>
                <a:cs typeface="Trebuchet MS"/>
              </a:rPr>
              <a:t>crum</a:t>
            </a:r>
            <a:r>
              <a:rPr sz="4000" spc="-570" dirty="0">
                <a:latin typeface="Trebuchet MS"/>
                <a:cs typeface="Trebuchet MS"/>
              </a:rPr>
              <a:t> </a:t>
            </a:r>
            <a:r>
              <a:rPr sz="4000" spc="-190" dirty="0">
                <a:latin typeface="Trebuchet MS"/>
                <a:cs typeface="Trebuchet MS"/>
              </a:rPr>
              <a:t>framework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65700" y="4940300"/>
            <a:ext cx="3949700" cy="2095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63109" y="5038725"/>
            <a:ext cx="3673475" cy="1819275"/>
          </a:xfrm>
          <a:custGeom>
            <a:avLst/>
            <a:gdLst/>
            <a:ahLst/>
            <a:cxnLst/>
            <a:rect l="l" t="t" r="r" b="b"/>
            <a:pathLst>
              <a:path w="3673475" h="1819275">
                <a:moveTo>
                  <a:pt x="3402279" y="0"/>
                </a:moveTo>
                <a:lnTo>
                  <a:pt x="271195" y="0"/>
                </a:lnTo>
                <a:lnTo>
                  <a:pt x="222449" y="4368"/>
                </a:lnTo>
                <a:lnTo>
                  <a:pt x="176569" y="16962"/>
                </a:lnTo>
                <a:lnTo>
                  <a:pt x="134320" y="37015"/>
                </a:lnTo>
                <a:lnTo>
                  <a:pt x="96470" y="63763"/>
                </a:lnTo>
                <a:lnTo>
                  <a:pt x="63783" y="96439"/>
                </a:lnTo>
                <a:lnTo>
                  <a:pt x="37027" y="134277"/>
                </a:lnTo>
                <a:lnTo>
                  <a:pt x="16967" y="176512"/>
                </a:lnTo>
                <a:lnTo>
                  <a:pt x="4369" y="222377"/>
                </a:lnTo>
                <a:lnTo>
                  <a:pt x="0" y="271106"/>
                </a:lnTo>
                <a:lnTo>
                  <a:pt x="0" y="1548070"/>
                </a:lnTo>
                <a:lnTo>
                  <a:pt x="4369" y="1596802"/>
                </a:lnTo>
                <a:lnTo>
                  <a:pt x="16967" y="1642669"/>
                </a:lnTo>
                <a:lnTo>
                  <a:pt x="37027" y="1684905"/>
                </a:lnTo>
                <a:lnTo>
                  <a:pt x="63783" y="1722743"/>
                </a:lnTo>
                <a:lnTo>
                  <a:pt x="96470" y="1755419"/>
                </a:lnTo>
                <a:lnTo>
                  <a:pt x="134320" y="1782166"/>
                </a:lnTo>
                <a:lnTo>
                  <a:pt x="176569" y="1802219"/>
                </a:lnTo>
                <a:lnTo>
                  <a:pt x="222449" y="1814813"/>
                </a:lnTo>
                <a:lnTo>
                  <a:pt x="271195" y="1819181"/>
                </a:lnTo>
                <a:lnTo>
                  <a:pt x="3402279" y="1819181"/>
                </a:lnTo>
                <a:lnTo>
                  <a:pt x="3451025" y="1814813"/>
                </a:lnTo>
                <a:lnTo>
                  <a:pt x="3496905" y="1802219"/>
                </a:lnTo>
                <a:lnTo>
                  <a:pt x="3539154" y="1782166"/>
                </a:lnTo>
                <a:lnTo>
                  <a:pt x="3577004" y="1755419"/>
                </a:lnTo>
                <a:lnTo>
                  <a:pt x="3609691" y="1722743"/>
                </a:lnTo>
                <a:lnTo>
                  <a:pt x="3636447" y="1684905"/>
                </a:lnTo>
                <a:lnTo>
                  <a:pt x="3656507" y="1642669"/>
                </a:lnTo>
                <a:lnTo>
                  <a:pt x="3669105" y="1596802"/>
                </a:lnTo>
                <a:lnTo>
                  <a:pt x="3673474" y="1548070"/>
                </a:lnTo>
                <a:lnTo>
                  <a:pt x="3673474" y="271106"/>
                </a:lnTo>
                <a:lnTo>
                  <a:pt x="3669105" y="222377"/>
                </a:lnTo>
                <a:lnTo>
                  <a:pt x="3656507" y="176512"/>
                </a:lnTo>
                <a:lnTo>
                  <a:pt x="3636447" y="134277"/>
                </a:lnTo>
                <a:lnTo>
                  <a:pt x="3609691" y="96439"/>
                </a:lnTo>
                <a:lnTo>
                  <a:pt x="3577004" y="63763"/>
                </a:lnTo>
                <a:lnTo>
                  <a:pt x="3539154" y="37015"/>
                </a:lnTo>
                <a:lnTo>
                  <a:pt x="3496905" y="16962"/>
                </a:lnTo>
                <a:lnTo>
                  <a:pt x="3451025" y="4368"/>
                </a:lnTo>
                <a:lnTo>
                  <a:pt x="3402279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63109" y="5038725"/>
            <a:ext cx="3673475" cy="1819275"/>
          </a:xfrm>
          <a:custGeom>
            <a:avLst/>
            <a:gdLst/>
            <a:ahLst/>
            <a:cxnLst/>
            <a:rect l="l" t="t" r="r" b="b"/>
            <a:pathLst>
              <a:path w="3673475" h="1819275">
                <a:moveTo>
                  <a:pt x="0" y="271110"/>
                </a:moveTo>
                <a:lnTo>
                  <a:pt x="4369" y="222377"/>
                </a:lnTo>
                <a:lnTo>
                  <a:pt x="16966" y="176511"/>
                </a:lnTo>
                <a:lnTo>
                  <a:pt x="37026" y="134275"/>
                </a:lnTo>
                <a:lnTo>
                  <a:pt x="63782" y="96437"/>
                </a:lnTo>
                <a:lnTo>
                  <a:pt x="96469" y="63761"/>
                </a:lnTo>
                <a:lnTo>
                  <a:pt x="134320" y="37014"/>
                </a:lnTo>
                <a:lnTo>
                  <a:pt x="176569" y="16961"/>
                </a:lnTo>
                <a:lnTo>
                  <a:pt x="222451" y="4367"/>
                </a:lnTo>
                <a:lnTo>
                  <a:pt x="271200" y="0"/>
                </a:lnTo>
                <a:lnTo>
                  <a:pt x="3402271" y="0"/>
                </a:lnTo>
                <a:lnTo>
                  <a:pt x="3451020" y="4367"/>
                </a:lnTo>
                <a:lnTo>
                  <a:pt x="3496902" y="16961"/>
                </a:lnTo>
                <a:lnTo>
                  <a:pt x="3539151" y="37014"/>
                </a:lnTo>
                <a:lnTo>
                  <a:pt x="3577002" y="63761"/>
                </a:lnTo>
                <a:lnTo>
                  <a:pt x="3609688" y="96437"/>
                </a:lnTo>
                <a:lnTo>
                  <a:pt x="3636444" y="134275"/>
                </a:lnTo>
                <a:lnTo>
                  <a:pt x="3656503" y="176511"/>
                </a:lnTo>
                <a:lnTo>
                  <a:pt x="3669100" y="222377"/>
                </a:lnTo>
                <a:lnTo>
                  <a:pt x="3673470" y="271110"/>
                </a:lnTo>
                <a:lnTo>
                  <a:pt x="3673470" y="1548069"/>
                </a:lnTo>
                <a:lnTo>
                  <a:pt x="3669100" y="1596802"/>
                </a:lnTo>
                <a:lnTo>
                  <a:pt x="3656503" y="1642669"/>
                </a:lnTo>
                <a:lnTo>
                  <a:pt x="3636444" y="1684904"/>
                </a:lnTo>
                <a:lnTo>
                  <a:pt x="3609688" y="1722742"/>
                </a:lnTo>
                <a:lnTo>
                  <a:pt x="3577002" y="1755417"/>
                </a:lnTo>
                <a:lnTo>
                  <a:pt x="3539151" y="1782164"/>
                </a:lnTo>
                <a:lnTo>
                  <a:pt x="3496902" y="1802217"/>
                </a:lnTo>
                <a:lnTo>
                  <a:pt x="3451020" y="1814810"/>
                </a:lnTo>
                <a:lnTo>
                  <a:pt x="3402271" y="1819178"/>
                </a:lnTo>
                <a:lnTo>
                  <a:pt x="271200" y="1819178"/>
                </a:lnTo>
                <a:lnTo>
                  <a:pt x="222451" y="1814810"/>
                </a:lnTo>
                <a:lnTo>
                  <a:pt x="176569" y="1802217"/>
                </a:lnTo>
                <a:lnTo>
                  <a:pt x="134320" y="1782164"/>
                </a:lnTo>
                <a:lnTo>
                  <a:pt x="96469" y="1755417"/>
                </a:lnTo>
                <a:lnTo>
                  <a:pt x="63782" y="1722742"/>
                </a:lnTo>
                <a:lnTo>
                  <a:pt x="37026" y="1684904"/>
                </a:lnTo>
                <a:lnTo>
                  <a:pt x="16966" y="1642669"/>
                </a:lnTo>
                <a:lnTo>
                  <a:pt x="4369" y="1596802"/>
                </a:lnTo>
                <a:lnTo>
                  <a:pt x="0" y="1548069"/>
                </a:lnTo>
                <a:lnTo>
                  <a:pt x="0" y="271110"/>
                </a:lnTo>
                <a:close/>
              </a:path>
            </a:pathLst>
          </a:custGeom>
          <a:ln w="22828">
            <a:solidFill>
              <a:srgbClr val="B3B3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81320" y="5038722"/>
            <a:ext cx="1695450" cy="531495"/>
          </a:xfrm>
          <a:custGeom>
            <a:avLst/>
            <a:gdLst/>
            <a:ahLst/>
            <a:cxnLst/>
            <a:rect l="l" t="t" r="r" b="b"/>
            <a:pathLst>
              <a:path w="1695450" h="531495">
                <a:moveTo>
                  <a:pt x="0" y="531065"/>
                </a:moveTo>
                <a:lnTo>
                  <a:pt x="1695450" y="531065"/>
                </a:lnTo>
                <a:lnTo>
                  <a:pt x="1695450" y="0"/>
                </a:lnTo>
                <a:lnTo>
                  <a:pt x="0" y="0"/>
                </a:lnTo>
                <a:lnTo>
                  <a:pt x="0" y="531065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075043" y="5163019"/>
            <a:ext cx="441325" cy="407034"/>
          </a:xfrm>
          <a:custGeom>
            <a:avLst/>
            <a:gdLst/>
            <a:ahLst/>
            <a:cxnLst/>
            <a:rect l="l" t="t" r="r" b="b"/>
            <a:pathLst>
              <a:path w="441325" h="407035">
                <a:moveTo>
                  <a:pt x="440816" y="0"/>
                </a:moveTo>
                <a:lnTo>
                  <a:pt x="0" y="0"/>
                </a:lnTo>
                <a:lnTo>
                  <a:pt x="0" y="406768"/>
                </a:lnTo>
                <a:lnTo>
                  <a:pt x="160527" y="405549"/>
                </a:lnTo>
                <a:lnTo>
                  <a:pt x="219445" y="398975"/>
                </a:lnTo>
                <a:lnTo>
                  <a:pt x="271250" y="385640"/>
                </a:lnTo>
                <a:lnTo>
                  <a:pt x="316011" y="365992"/>
                </a:lnTo>
                <a:lnTo>
                  <a:pt x="353798" y="340481"/>
                </a:lnTo>
                <a:lnTo>
                  <a:pt x="384680" y="309555"/>
                </a:lnTo>
                <a:lnTo>
                  <a:pt x="408726" y="273663"/>
                </a:lnTo>
                <a:lnTo>
                  <a:pt x="426005" y="233254"/>
                </a:lnTo>
                <a:lnTo>
                  <a:pt x="436585" y="188776"/>
                </a:lnTo>
                <a:lnTo>
                  <a:pt x="440537" y="140677"/>
                </a:lnTo>
                <a:lnTo>
                  <a:pt x="440816" y="0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51805" y="5038725"/>
            <a:ext cx="441325" cy="407034"/>
          </a:xfrm>
          <a:custGeom>
            <a:avLst/>
            <a:gdLst/>
            <a:ahLst/>
            <a:cxnLst/>
            <a:rect l="l" t="t" r="r" b="b"/>
            <a:pathLst>
              <a:path w="441325" h="407035">
                <a:moveTo>
                  <a:pt x="440817" y="0"/>
                </a:moveTo>
                <a:lnTo>
                  <a:pt x="280289" y="1219"/>
                </a:lnTo>
                <a:lnTo>
                  <a:pt x="221371" y="7796"/>
                </a:lnTo>
                <a:lnTo>
                  <a:pt x="169566" y="21133"/>
                </a:lnTo>
                <a:lnTo>
                  <a:pt x="124805" y="40781"/>
                </a:lnTo>
                <a:lnTo>
                  <a:pt x="87019" y="66292"/>
                </a:lnTo>
                <a:lnTo>
                  <a:pt x="56138" y="97218"/>
                </a:lnTo>
                <a:lnTo>
                  <a:pt x="32094" y="133111"/>
                </a:lnTo>
                <a:lnTo>
                  <a:pt x="14817" y="173521"/>
                </a:lnTo>
                <a:lnTo>
                  <a:pt x="4240" y="218001"/>
                </a:lnTo>
                <a:lnTo>
                  <a:pt x="292" y="266103"/>
                </a:lnTo>
                <a:lnTo>
                  <a:pt x="0" y="406768"/>
                </a:lnTo>
                <a:lnTo>
                  <a:pt x="440817" y="406768"/>
                </a:lnTo>
                <a:lnTo>
                  <a:pt x="440817" y="0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51805" y="5343803"/>
            <a:ext cx="554355" cy="226060"/>
          </a:xfrm>
          <a:custGeom>
            <a:avLst/>
            <a:gdLst/>
            <a:ahLst/>
            <a:cxnLst/>
            <a:rect l="l" t="t" r="r" b="b"/>
            <a:pathLst>
              <a:path w="554354" h="226060">
                <a:moveTo>
                  <a:pt x="0" y="225985"/>
                </a:moveTo>
                <a:lnTo>
                  <a:pt x="553847" y="225985"/>
                </a:lnTo>
                <a:lnTo>
                  <a:pt x="553847" y="0"/>
                </a:lnTo>
                <a:lnTo>
                  <a:pt x="0" y="0"/>
                </a:lnTo>
                <a:lnTo>
                  <a:pt x="0" y="225985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962013" y="5038723"/>
            <a:ext cx="554355" cy="226060"/>
          </a:xfrm>
          <a:custGeom>
            <a:avLst/>
            <a:gdLst/>
            <a:ahLst/>
            <a:cxnLst/>
            <a:rect l="l" t="t" r="r" b="b"/>
            <a:pathLst>
              <a:path w="554354" h="226060">
                <a:moveTo>
                  <a:pt x="0" y="225985"/>
                </a:moveTo>
                <a:lnTo>
                  <a:pt x="553847" y="225985"/>
                </a:lnTo>
                <a:lnTo>
                  <a:pt x="553847" y="0"/>
                </a:lnTo>
                <a:lnTo>
                  <a:pt x="0" y="0"/>
                </a:lnTo>
                <a:lnTo>
                  <a:pt x="0" y="225985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52800" y="2908300"/>
            <a:ext cx="3949700" cy="2527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46779" y="3004858"/>
            <a:ext cx="3673475" cy="22485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46779" y="3004858"/>
            <a:ext cx="3673475" cy="2249170"/>
          </a:xfrm>
          <a:custGeom>
            <a:avLst/>
            <a:gdLst/>
            <a:ahLst/>
            <a:cxnLst/>
            <a:rect l="l" t="t" r="r" b="b"/>
            <a:pathLst>
              <a:path w="3673475" h="2249170">
                <a:moveTo>
                  <a:pt x="0" y="271174"/>
                </a:moveTo>
                <a:lnTo>
                  <a:pt x="4370" y="222430"/>
                </a:lnTo>
                <a:lnTo>
                  <a:pt x="16970" y="176552"/>
                </a:lnTo>
                <a:lnTo>
                  <a:pt x="37035" y="134307"/>
                </a:lnTo>
                <a:lnTo>
                  <a:pt x="63797" y="96460"/>
                </a:lnTo>
                <a:lnTo>
                  <a:pt x="96492" y="63776"/>
                </a:lnTo>
                <a:lnTo>
                  <a:pt x="134351" y="37023"/>
                </a:lnTo>
                <a:lnTo>
                  <a:pt x="176611" y="16965"/>
                </a:lnTo>
                <a:lnTo>
                  <a:pt x="222503" y="4368"/>
                </a:lnTo>
                <a:lnTo>
                  <a:pt x="271263" y="0"/>
                </a:lnTo>
                <a:lnTo>
                  <a:pt x="3402208" y="0"/>
                </a:lnTo>
                <a:lnTo>
                  <a:pt x="3450969" y="4368"/>
                </a:lnTo>
                <a:lnTo>
                  <a:pt x="3496862" y="16965"/>
                </a:lnTo>
                <a:lnTo>
                  <a:pt x="3539121" y="37023"/>
                </a:lnTo>
                <a:lnTo>
                  <a:pt x="3576980" y="63776"/>
                </a:lnTo>
                <a:lnTo>
                  <a:pt x="3609673" y="96460"/>
                </a:lnTo>
                <a:lnTo>
                  <a:pt x="3636435" y="134307"/>
                </a:lnTo>
                <a:lnTo>
                  <a:pt x="3656499" y="176552"/>
                </a:lnTo>
                <a:lnTo>
                  <a:pt x="3669099" y="222430"/>
                </a:lnTo>
                <a:lnTo>
                  <a:pt x="3673470" y="271174"/>
                </a:lnTo>
                <a:lnTo>
                  <a:pt x="3673470" y="1977375"/>
                </a:lnTo>
                <a:lnTo>
                  <a:pt x="3669099" y="2026119"/>
                </a:lnTo>
                <a:lnTo>
                  <a:pt x="3656499" y="2071998"/>
                </a:lnTo>
                <a:lnTo>
                  <a:pt x="3636435" y="2114244"/>
                </a:lnTo>
                <a:lnTo>
                  <a:pt x="3609673" y="2152092"/>
                </a:lnTo>
                <a:lnTo>
                  <a:pt x="3576980" y="2184777"/>
                </a:lnTo>
                <a:lnTo>
                  <a:pt x="3539121" y="2211531"/>
                </a:lnTo>
                <a:lnTo>
                  <a:pt x="3496862" y="2231589"/>
                </a:lnTo>
                <a:lnTo>
                  <a:pt x="3450969" y="2244186"/>
                </a:lnTo>
                <a:lnTo>
                  <a:pt x="3402208" y="2248555"/>
                </a:lnTo>
                <a:lnTo>
                  <a:pt x="271263" y="2248555"/>
                </a:lnTo>
                <a:lnTo>
                  <a:pt x="222503" y="2244186"/>
                </a:lnTo>
                <a:lnTo>
                  <a:pt x="176611" y="2231589"/>
                </a:lnTo>
                <a:lnTo>
                  <a:pt x="134351" y="2211531"/>
                </a:lnTo>
                <a:lnTo>
                  <a:pt x="96492" y="2184777"/>
                </a:lnTo>
                <a:lnTo>
                  <a:pt x="63797" y="2152092"/>
                </a:lnTo>
                <a:lnTo>
                  <a:pt x="37035" y="2114244"/>
                </a:lnTo>
                <a:lnTo>
                  <a:pt x="16970" y="2071998"/>
                </a:lnTo>
                <a:lnTo>
                  <a:pt x="4370" y="2026119"/>
                </a:lnTo>
                <a:lnTo>
                  <a:pt x="0" y="1977375"/>
                </a:lnTo>
                <a:lnTo>
                  <a:pt x="0" y="271174"/>
                </a:lnTo>
                <a:close/>
              </a:path>
            </a:pathLst>
          </a:custGeom>
          <a:ln w="22828">
            <a:solidFill>
              <a:srgbClr val="003C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603625" y="3577262"/>
            <a:ext cx="4092575" cy="3216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035" indent="-140335">
              <a:lnSpc>
                <a:spcPts val="2860"/>
              </a:lnSpc>
              <a:buSzPct val="120000"/>
              <a:buChar char="•"/>
              <a:tabLst>
                <a:tab pos="153670" algn="l"/>
              </a:tabLst>
            </a:pPr>
            <a:r>
              <a:rPr sz="2500" spc="-85" dirty="0">
                <a:solidFill>
                  <a:srgbClr val="FFFFFF"/>
                </a:solidFill>
                <a:latin typeface="Arial"/>
                <a:cs typeface="Arial"/>
              </a:rPr>
              <a:t>Sprint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155" dirty="0">
                <a:solidFill>
                  <a:srgbClr val="FFFFFF"/>
                </a:solidFill>
                <a:latin typeface="Arial"/>
                <a:cs typeface="Arial"/>
              </a:rPr>
              <a:t>planning</a:t>
            </a:r>
            <a:endParaRPr sz="2500">
              <a:latin typeface="Arial"/>
              <a:cs typeface="Arial"/>
            </a:endParaRPr>
          </a:p>
          <a:p>
            <a:pPr marL="153035" indent="-140335">
              <a:lnSpc>
                <a:spcPts val="3000"/>
              </a:lnSpc>
              <a:buSzPct val="120000"/>
              <a:buChar char="•"/>
              <a:tabLst>
                <a:tab pos="153670" algn="l"/>
              </a:tabLst>
            </a:pPr>
            <a:r>
              <a:rPr sz="2500" spc="-85" dirty="0">
                <a:solidFill>
                  <a:srgbClr val="FFFFFF"/>
                </a:solidFill>
                <a:latin typeface="Arial"/>
                <a:cs typeface="Arial"/>
              </a:rPr>
              <a:t>Sprint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90" dirty="0">
                <a:solidFill>
                  <a:srgbClr val="FFFFFF"/>
                </a:solidFill>
                <a:latin typeface="Arial"/>
                <a:cs typeface="Arial"/>
              </a:rPr>
              <a:t>review</a:t>
            </a:r>
            <a:endParaRPr sz="2500">
              <a:latin typeface="Arial"/>
              <a:cs typeface="Arial"/>
            </a:endParaRPr>
          </a:p>
          <a:p>
            <a:pPr marL="153035" indent="-140335">
              <a:lnSpc>
                <a:spcPts val="3000"/>
              </a:lnSpc>
              <a:buSzPct val="120000"/>
              <a:buChar char="•"/>
              <a:tabLst>
                <a:tab pos="153670" algn="l"/>
              </a:tabLst>
            </a:pPr>
            <a:r>
              <a:rPr sz="2500" spc="-85" dirty="0">
                <a:solidFill>
                  <a:srgbClr val="FFFFFF"/>
                </a:solidFill>
                <a:latin typeface="Arial"/>
                <a:cs typeface="Arial"/>
              </a:rPr>
              <a:t>Sprint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75" dirty="0">
                <a:solidFill>
                  <a:srgbClr val="FFFFFF"/>
                </a:solidFill>
                <a:latin typeface="Arial"/>
                <a:cs typeface="Arial"/>
              </a:rPr>
              <a:t>retrospective</a:t>
            </a:r>
            <a:endParaRPr sz="2500">
              <a:latin typeface="Arial"/>
              <a:cs typeface="Arial"/>
            </a:endParaRPr>
          </a:p>
          <a:p>
            <a:pPr marL="153035" indent="-140335">
              <a:lnSpc>
                <a:spcPts val="3170"/>
              </a:lnSpc>
              <a:buSzPct val="120000"/>
              <a:buChar char="•"/>
              <a:tabLst>
                <a:tab pos="153670" algn="l"/>
              </a:tabLst>
            </a:pPr>
            <a:r>
              <a:rPr sz="2500" spc="-90" dirty="0">
                <a:solidFill>
                  <a:srgbClr val="FFFFFF"/>
                </a:solidFill>
                <a:latin typeface="Arial"/>
                <a:cs typeface="Arial"/>
              </a:rPr>
              <a:t>Daily </a:t>
            </a:r>
            <a:r>
              <a:rPr sz="2500" spc="-120" dirty="0">
                <a:solidFill>
                  <a:srgbClr val="FFFFFF"/>
                </a:solidFill>
                <a:latin typeface="Arial"/>
                <a:cs typeface="Arial"/>
              </a:rPr>
              <a:t>scrum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130" dirty="0">
                <a:solidFill>
                  <a:srgbClr val="FFFFFF"/>
                </a:solidFill>
                <a:latin typeface="Arial"/>
                <a:cs typeface="Arial"/>
              </a:rPr>
              <a:t>meeting</a:t>
            </a:r>
            <a:endParaRPr sz="2500">
              <a:latin typeface="Arial"/>
              <a:cs typeface="Arial"/>
            </a:endParaRPr>
          </a:p>
          <a:p>
            <a:pPr marL="1640205">
              <a:lnSpc>
                <a:spcPts val="3170"/>
              </a:lnSpc>
            </a:pPr>
            <a:r>
              <a:rPr sz="2800" spc="-30" dirty="0">
                <a:solidFill>
                  <a:srgbClr val="FFFFFF"/>
                </a:solidFill>
                <a:latin typeface="Arial"/>
                <a:cs typeface="Arial"/>
              </a:rPr>
              <a:t>Artifacts</a:t>
            </a:r>
            <a:endParaRPr sz="2800">
              <a:latin typeface="Arial"/>
              <a:cs typeface="Arial"/>
            </a:endParaRPr>
          </a:p>
          <a:p>
            <a:pPr marL="1851025" lvl="1" indent="-222250">
              <a:lnSpc>
                <a:spcPts val="3360"/>
              </a:lnSpc>
              <a:spcBef>
                <a:spcPts val="309"/>
              </a:spcBef>
              <a:buSzPct val="120000"/>
              <a:buFont typeface="Trebuchet MS"/>
              <a:buChar char="•"/>
              <a:tabLst>
                <a:tab pos="1851660" algn="l"/>
              </a:tabLst>
            </a:pPr>
            <a:r>
              <a:rPr sz="2500" spc="-85" dirty="0">
                <a:solidFill>
                  <a:srgbClr val="B3B3B3"/>
                </a:solidFill>
                <a:latin typeface="Arial"/>
                <a:cs typeface="Arial"/>
              </a:rPr>
              <a:t>Product</a:t>
            </a:r>
            <a:r>
              <a:rPr sz="2500" spc="-15" dirty="0">
                <a:solidFill>
                  <a:srgbClr val="B3B3B3"/>
                </a:solidFill>
                <a:latin typeface="Arial"/>
                <a:cs typeface="Arial"/>
              </a:rPr>
              <a:t> </a:t>
            </a:r>
            <a:r>
              <a:rPr sz="2500" spc="-150" dirty="0">
                <a:solidFill>
                  <a:srgbClr val="B3B3B3"/>
                </a:solidFill>
                <a:latin typeface="Arial"/>
                <a:cs typeface="Arial"/>
              </a:rPr>
              <a:t>backlog</a:t>
            </a:r>
            <a:endParaRPr sz="2500">
              <a:latin typeface="Arial"/>
              <a:cs typeface="Arial"/>
            </a:endParaRPr>
          </a:p>
          <a:p>
            <a:pPr marL="1851025" lvl="1" indent="-222250">
              <a:lnSpc>
                <a:spcPts val="3000"/>
              </a:lnSpc>
              <a:buSzPct val="120000"/>
              <a:buFont typeface="Trebuchet MS"/>
              <a:buChar char="•"/>
              <a:tabLst>
                <a:tab pos="1851660" algn="l"/>
              </a:tabLst>
            </a:pPr>
            <a:r>
              <a:rPr sz="2500" spc="-85" dirty="0">
                <a:solidFill>
                  <a:srgbClr val="B3B3B3"/>
                </a:solidFill>
                <a:latin typeface="Arial"/>
                <a:cs typeface="Arial"/>
              </a:rPr>
              <a:t>Sprint</a:t>
            </a:r>
            <a:r>
              <a:rPr sz="2500" spc="-10" dirty="0">
                <a:solidFill>
                  <a:srgbClr val="B3B3B3"/>
                </a:solidFill>
                <a:latin typeface="Arial"/>
                <a:cs typeface="Arial"/>
              </a:rPr>
              <a:t> </a:t>
            </a:r>
            <a:r>
              <a:rPr sz="2500" spc="-150" dirty="0">
                <a:solidFill>
                  <a:srgbClr val="B3B3B3"/>
                </a:solidFill>
                <a:latin typeface="Arial"/>
                <a:cs typeface="Arial"/>
              </a:rPr>
              <a:t>backlog</a:t>
            </a:r>
            <a:endParaRPr sz="2500">
              <a:latin typeface="Arial"/>
              <a:cs typeface="Arial"/>
            </a:endParaRPr>
          </a:p>
          <a:p>
            <a:pPr marL="1851025" lvl="1" indent="-222250">
              <a:lnSpc>
                <a:spcPts val="3360"/>
              </a:lnSpc>
              <a:buSzPct val="120000"/>
              <a:buFont typeface="Trebuchet MS"/>
              <a:buChar char="•"/>
              <a:tabLst>
                <a:tab pos="1851660" algn="l"/>
              </a:tabLst>
            </a:pPr>
            <a:r>
              <a:rPr sz="2500" spc="-90" dirty="0">
                <a:solidFill>
                  <a:srgbClr val="B3B3B3"/>
                </a:solidFill>
                <a:latin typeface="Arial"/>
                <a:cs typeface="Arial"/>
              </a:rPr>
              <a:t>Burndown</a:t>
            </a:r>
            <a:r>
              <a:rPr sz="2500" spc="-45" dirty="0">
                <a:solidFill>
                  <a:srgbClr val="B3B3B3"/>
                </a:solidFill>
                <a:latin typeface="Arial"/>
                <a:cs typeface="Arial"/>
              </a:rPr>
              <a:t> </a:t>
            </a:r>
            <a:r>
              <a:rPr sz="2500" spc="-95" dirty="0">
                <a:solidFill>
                  <a:srgbClr val="B3B3B3"/>
                </a:solidFill>
                <a:latin typeface="Arial"/>
                <a:cs typeface="Arial"/>
              </a:rPr>
              <a:t>charts</a:t>
            </a:r>
            <a:endParaRPr sz="25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864990" y="3004855"/>
            <a:ext cx="1695450" cy="531495"/>
          </a:xfrm>
          <a:custGeom>
            <a:avLst/>
            <a:gdLst/>
            <a:ahLst/>
            <a:cxnLst/>
            <a:rect l="l" t="t" r="r" b="b"/>
            <a:pathLst>
              <a:path w="1695450" h="531495">
                <a:moveTo>
                  <a:pt x="0" y="531065"/>
                </a:moveTo>
                <a:lnTo>
                  <a:pt x="1695450" y="531065"/>
                </a:lnTo>
                <a:lnTo>
                  <a:pt x="1695450" y="0"/>
                </a:lnTo>
                <a:lnTo>
                  <a:pt x="0" y="0"/>
                </a:lnTo>
                <a:lnTo>
                  <a:pt x="0" y="531065"/>
                </a:lnTo>
                <a:close/>
              </a:path>
            </a:pathLst>
          </a:custGeom>
          <a:solidFill>
            <a:srgbClr val="003C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58714" y="3129152"/>
            <a:ext cx="441325" cy="407034"/>
          </a:xfrm>
          <a:custGeom>
            <a:avLst/>
            <a:gdLst/>
            <a:ahLst/>
            <a:cxnLst/>
            <a:rect l="l" t="t" r="r" b="b"/>
            <a:pathLst>
              <a:path w="441325" h="407035">
                <a:moveTo>
                  <a:pt x="440816" y="0"/>
                </a:moveTo>
                <a:lnTo>
                  <a:pt x="0" y="0"/>
                </a:lnTo>
                <a:lnTo>
                  <a:pt x="0" y="406768"/>
                </a:lnTo>
                <a:lnTo>
                  <a:pt x="160527" y="405549"/>
                </a:lnTo>
                <a:lnTo>
                  <a:pt x="219445" y="398975"/>
                </a:lnTo>
                <a:lnTo>
                  <a:pt x="271250" y="385640"/>
                </a:lnTo>
                <a:lnTo>
                  <a:pt x="316011" y="365992"/>
                </a:lnTo>
                <a:lnTo>
                  <a:pt x="353798" y="340481"/>
                </a:lnTo>
                <a:lnTo>
                  <a:pt x="384680" y="309555"/>
                </a:lnTo>
                <a:lnTo>
                  <a:pt x="408726" y="273663"/>
                </a:lnTo>
                <a:lnTo>
                  <a:pt x="426005" y="233254"/>
                </a:lnTo>
                <a:lnTo>
                  <a:pt x="436585" y="188776"/>
                </a:lnTo>
                <a:lnTo>
                  <a:pt x="440537" y="140677"/>
                </a:lnTo>
                <a:lnTo>
                  <a:pt x="440816" y="0"/>
                </a:lnTo>
                <a:close/>
              </a:path>
            </a:pathLst>
          </a:custGeom>
          <a:solidFill>
            <a:srgbClr val="003C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35477" y="3004858"/>
            <a:ext cx="441325" cy="407034"/>
          </a:xfrm>
          <a:custGeom>
            <a:avLst/>
            <a:gdLst/>
            <a:ahLst/>
            <a:cxnLst/>
            <a:rect l="l" t="t" r="r" b="b"/>
            <a:pathLst>
              <a:path w="441325" h="407035">
                <a:moveTo>
                  <a:pt x="440817" y="0"/>
                </a:moveTo>
                <a:lnTo>
                  <a:pt x="280288" y="1219"/>
                </a:lnTo>
                <a:lnTo>
                  <a:pt x="221371" y="7796"/>
                </a:lnTo>
                <a:lnTo>
                  <a:pt x="169566" y="21133"/>
                </a:lnTo>
                <a:lnTo>
                  <a:pt x="124805" y="40781"/>
                </a:lnTo>
                <a:lnTo>
                  <a:pt x="87018" y="66292"/>
                </a:lnTo>
                <a:lnTo>
                  <a:pt x="56136" y="97218"/>
                </a:lnTo>
                <a:lnTo>
                  <a:pt x="32090" y="133111"/>
                </a:lnTo>
                <a:lnTo>
                  <a:pt x="14811" y="173521"/>
                </a:lnTo>
                <a:lnTo>
                  <a:pt x="4231" y="218001"/>
                </a:lnTo>
                <a:lnTo>
                  <a:pt x="279" y="266103"/>
                </a:lnTo>
                <a:lnTo>
                  <a:pt x="0" y="406768"/>
                </a:lnTo>
                <a:lnTo>
                  <a:pt x="440817" y="406768"/>
                </a:lnTo>
                <a:lnTo>
                  <a:pt x="440817" y="0"/>
                </a:lnTo>
                <a:close/>
              </a:path>
            </a:pathLst>
          </a:custGeom>
          <a:solidFill>
            <a:srgbClr val="003C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435477" y="3309936"/>
            <a:ext cx="554355" cy="226060"/>
          </a:xfrm>
          <a:custGeom>
            <a:avLst/>
            <a:gdLst/>
            <a:ahLst/>
            <a:cxnLst/>
            <a:rect l="l" t="t" r="r" b="b"/>
            <a:pathLst>
              <a:path w="554354" h="226060">
                <a:moveTo>
                  <a:pt x="0" y="225985"/>
                </a:moveTo>
                <a:lnTo>
                  <a:pt x="553847" y="225985"/>
                </a:lnTo>
                <a:lnTo>
                  <a:pt x="553847" y="0"/>
                </a:lnTo>
                <a:lnTo>
                  <a:pt x="0" y="0"/>
                </a:lnTo>
                <a:lnTo>
                  <a:pt x="0" y="225985"/>
                </a:lnTo>
                <a:close/>
              </a:path>
            </a:pathLst>
          </a:custGeom>
          <a:solidFill>
            <a:srgbClr val="003C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45684" y="3004856"/>
            <a:ext cx="554355" cy="226060"/>
          </a:xfrm>
          <a:custGeom>
            <a:avLst/>
            <a:gdLst/>
            <a:ahLst/>
            <a:cxnLst/>
            <a:rect l="l" t="t" r="r" b="b"/>
            <a:pathLst>
              <a:path w="554354" h="226060">
                <a:moveTo>
                  <a:pt x="0" y="225985"/>
                </a:moveTo>
                <a:lnTo>
                  <a:pt x="553847" y="225985"/>
                </a:lnTo>
                <a:lnTo>
                  <a:pt x="553847" y="0"/>
                </a:lnTo>
                <a:lnTo>
                  <a:pt x="0" y="0"/>
                </a:lnTo>
                <a:lnTo>
                  <a:pt x="0" y="225985"/>
                </a:lnTo>
                <a:close/>
              </a:path>
            </a:pathLst>
          </a:custGeom>
          <a:solidFill>
            <a:srgbClr val="003C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614928" y="3035100"/>
            <a:ext cx="18173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5" dirty="0">
                <a:solidFill>
                  <a:srgbClr val="FFFFFF"/>
                </a:solidFill>
                <a:latin typeface="Arial"/>
                <a:cs typeface="Arial"/>
              </a:rPr>
              <a:t>Ceremonies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1" name="object 21"/>
          <p:cNvSpPr txBox="1"/>
          <p:nvPr/>
        </p:nvSpPr>
        <p:spPr>
          <a:xfrm>
            <a:off x="1516380" y="1464399"/>
            <a:ext cx="18173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105" dirty="0">
                <a:solidFill>
                  <a:srgbClr val="FFFFFF"/>
                </a:solidFill>
                <a:latin typeface="Arial"/>
                <a:cs typeface="Arial"/>
              </a:rPr>
              <a:t>Rol</a:t>
            </a:r>
            <a:r>
              <a:rPr sz="2800" spc="-105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03500" y="1206500"/>
            <a:ext cx="4813300" cy="5626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00782" y="1298663"/>
            <a:ext cx="4532503" cy="53558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00782" y="1298663"/>
            <a:ext cx="4532630" cy="5356225"/>
          </a:xfrm>
          <a:custGeom>
            <a:avLst/>
            <a:gdLst/>
            <a:ahLst/>
            <a:cxnLst/>
            <a:rect l="l" t="t" r="r" b="b"/>
            <a:pathLst>
              <a:path w="4532630" h="5356225">
                <a:moveTo>
                  <a:pt x="0" y="270996"/>
                </a:moveTo>
                <a:lnTo>
                  <a:pt x="4367" y="222284"/>
                </a:lnTo>
                <a:lnTo>
                  <a:pt x="16959" y="176436"/>
                </a:lnTo>
                <a:lnTo>
                  <a:pt x="37011" y="134219"/>
                </a:lnTo>
                <a:lnTo>
                  <a:pt x="63756" y="96396"/>
                </a:lnTo>
                <a:lnTo>
                  <a:pt x="96428" y="63734"/>
                </a:lnTo>
                <a:lnTo>
                  <a:pt x="134263" y="36998"/>
                </a:lnTo>
                <a:lnTo>
                  <a:pt x="176495" y="16954"/>
                </a:lnTo>
                <a:lnTo>
                  <a:pt x="222358" y="4366"/>
                </a:lnTo>
                <a:lnTo>
                  <a:pt x="271085" y="0"/>
                </a:lnTo>
                <a:lnTo>
                  <a:pt x="4261418" y="0"/>
                </a:lnTo>
                <a:lnTo>
                  <a:pt x="4310146" y="4366"/>
                </a:lnTo>
                <a:lnTo>
                  <a:pt x="4356008" y="16954"/>
                </a:lnTo>
                <a:lnTo>
                  <a:pt x="4398240" y="36998"/>
                </a:lnTo>
                <a:lnTo>
                  <a:pt x="4436074" y="63734"/>
                </a:lnTo>
                <a:lnTo>
                  <a:pt x="4468746" y="96396"/>
                </a:lnTo>
                <a:lnTo>
                  <a:pt x="4495490" y="134219"/>
                </a:lnTo>
                <a:lnTo>
                  <a:pt x="4515540" y="176436"/>
                </a:lnTo>
                <a:lnTo>
                  <a:pt x="4528132" y="222284"/>
                </a:lnTo>
                <a:lnTo>
                  <a:pt x="4532499" y="270996"/>
                </a:lnTo>
                <a:lnTo>
                  <a:pt x="4532499" y="5084856"/>
                </a:lnTo>
                <a:lnTo>
                  <a:pt x="4528132" y="5133568"/>
                </a:lnTo>
                <a:lnTo>
                  <a:pt x="4515540" y="5179416"/>
                </a:lnTo>
                <a:lnTo>
                  <a:pt x="4495490" y="5221633"/>
                </a:lnTo>
                <a:lnTo>
                  <a:pt x="4468746" y="5259454"/>
                </a:lnTo>
                <a:lnTo>
                  <a:pt x="4436074" y="5292115"/>
                </a:lnTo>
                <a:lnTo>
                  <a:pt x="4398240" y="5318851"/>
                </a:lnTo>
                <a:lnTo>
                  <a:pt x="4356008" y="5338895"/>
                </a:lnTo>
                <a:lnTo>
                  <a:pt x="4310146" y="5351482"/>
                </a:lnTo>
                <a:lnTo>
                  <a:pt x="4261418" y="5355848"/>
                </a:lnTo>
                <a:lnTo>
                  <a:pt x="271085" y="5355848"/>
                </a:lnTo>
                <a:lnTo>
                  <a:pt x="222358" y="5351482"/>
                </a:lnTo>
                <a:lnTo>
                  <a:pt x="176495" y="5338895"/>
                </a:lnTo>
                <a:lnTo>
                  <a:pt x="134263" y="5318851"/>
                </a:lnTo>
                <a:lnTo>
                  <a:pt x="96428" y="5292115"/>
                </a:lnTo>
                <a:lnTo>
                  <a:pt x="63756" y="5259454"/>
                </a:lnTo>
                <a:lnTo>
                  <a:pt x="37011" y="5221633"/>
                </a:lnTo>
                <a:lnTo>
                  <a:pt x="16959" y="5179416"/>
                </a:lnTo>
                <a:lnTo>
                  <a:pt x="4367" y="5133568"/>
                </a:lnTo>
                <a:lnTo>
                  <a:pt x="0" y="5084856"/>
                </a:lnTo>
                <a:lnTo>
                  <a:pt x="0" y="270996"/>
                </a:lnTo>
                <a:close/>
              </a:path>
            </a:pathLst>
          </a:custGeom>
          <a:ln w="22831">
            <a:solidFill>
              <a:srgbClr val="003C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18992" y="1298674"/>
            <a:ext cx="3108325" cy="531495"/>
          </a:xfrm>
          <a:custGeom>
            <a:avLst/>
            <a:gdLst/>
            <a:ahLst/>
            <a:cxnLst/>
            <a:rect l="l" t="t" r="r" b="b"/>
            <a:pathLst>
              <a:path w="3108325" h="531494">
                <a:moveTo>
                  <a:pt x="0" y="531065"/>
                </a:moveTo>
                <a:lnTo>
                  <a:pt x="3108325" y="531065"/>
                </a:lnTo>
                <a:lnTo>
                  <a:pt x="3108325" y="0"/>
                </a:lnTo>
                <a:lnTo>
                  <a:pt x="0" y="0"/>
                </a:lnTo>
                <a:lnTo>
                  <a:pt x="0" y="531065"/>
                </a:lnTo>
                <a:close/>
              </a:path>
            </a:pathLst>
          </a:custGeom>
          <a:solidFill>
            <a:srgbClr val="003C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89479" y="1298663"/>
            <a:ext cx="441325" cy="407034"/>
          </a:xfrm>
          <a:custGeom>
            <a:avLst/>
            <a:gdLst/>
            <a:ahLst/>
            <a:cxnLst/>
            <a:rect l="l" t="t" r="r" b="b"/>
            <a:pathLst>
              <a:path w="441325" h="407035">
                <a:moveTo>
                  <a:pt x="440816" y="0"/>
                </a:moveTo>
                <a:lnTo>
                  <a:pt x="280288" y="1231"/>
                </a:lnTo>
                <a:lnTo>
                  <a:pt x="221371" y="7805"/>
                </a:lnTo>
                <a:lnTo>
                  <a:pt x="169566" y="21139"/>
                </a:lnTo>
                <a:lnTo>
                  <a:pt x="124805" y="40785"/>
                </a:lnTo>
                <a:lnTo>
                  <a:pt x="87018" y="66294"/>
                </a:lnTo>
                <a:lnTo>
                  <a:pt x="56136" y="97219"/>
                </a:lnTo>
                <a:lnTo>
                  <a:pt x="32090" y="133111"/>
                </a:lnTo>
                <a:lnTo>
                  <a:pt x="14811" y="173521"/>
                </a:lnTo>
                <a:lnTo>
                  <a:pt x="4231" y="218001"/>
                </a:lnTo>
                <a:lnTo>
                  <a:pt x="279" y="266103"/>
                </a:lnTo>
                <a:lnTo>
                  <a:pt x="0" y="406780"/>
                </a:lnTo>
                <a:lnTo>
                  <a:pt x="440816" y="406780"/>
                </a:lnTo>
                <a:lnTo>
                  <a:pt x="440816" y="0"/>
                </a:lnTo>
                <a:close/>
              </a:path>
            </a:pathLst>
          </a:custGeom>
          <a:solidFill>
            <a:srgbClr val="003C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89479" y="1603754"/>
            <a:ext cx="554355" cy="226060"/>
          </a:xfrm>
          <a:custGeom>
            <a:avLst/>
            <a:gdLst/>
            <a:ahLst/>
            <a:cxnLst/>
            <a:rect l="l" t="t" r="r" b="b"/>
            <a:pathLst>
              <a:path w="554355" h="226060">
                <a:moveTo>
                  <a:pt x="0" y="225985"/>
                </a:moveTo>
                <a:lnTo>
                  <a:pt x="553846" y="225985"/>
                </a:lnTo>
                <a:lnTo>
                  <a:pt x="553846" y="0"/>
                </a:lnTo>
                <a:lnTo>
                  <a:pt x="0" y="0"/>
                </a:lnTo>
                <a:lnTo>
                  <a:pt x="0" y="225985"/>
                </a:lnTo>
                <a:close/>
              </a:path>
            </a:pathLst>
          </a:custGeom>
          <a:solidFill>
            <a:srgbClr val="003C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70803" y="1422958"/>
            <a:ext cx="441325" cy="407034"/>
          </a:xfrm>
          <a:custGeom>
            <a:avLst/>
            <a:gdLst/>
            <a:ahLst/>
            <a:cxnLst/>
            <a:rect l="l" t="t" r="r" b="b"/>
            <a:pathLst>
              <a:path w="441325" h="407035">
                <a:moveTo>
                  <a:pt x="440817" y="0"/>
                </a:moveTo>
                <a:lnTo>
                  <a:pt x="0" y="0"/>
                </a:lnTo>
                <a:lnTo>
                  <a:pt x="0" y="406781"/>
                </a:lnTo>
                <a:lnTo>
                  <a:pt x="160527" y="405549"/>
                </a:lnTo>
                <a:lnTo>
                  <a:pt x="219445" y="398975"/>
                </a:lnTo>
                <a:lnTo>
                  <a:pt x="271250" y="385640"/>
                </a:lnTo>
                <a:lnTo>
                  <a:pt x="316011" y="365992"/>
                </a:lnTo>
                <a:lnTo>
                  <a:pt x="353797" y="340481"/>
                </a:lnTo>
                <a:lnTo>
                  <a:pt x="384678" y="309555"/>
                </a:lnTo>
                <a:lnTo>
                  <a:pt x="408722" y="273663"/>
                </a:lnTo>
                <a:lnTo>
                  <a:pt x="425999" y="233254"/>
                </a:lnTo>
                <a:lnTo>
                  <a:pt x="436576" y="188776"/>
                </a:lnTo>
                <a:lnTo>
                  <a:pt x="440524" y="140677"/>
                </a:lnTo>
                <a:lnTo>
                  <a:pt x="440817" y="0"/>
                </a:lnTo>
                <a:close/>
              </a:path>
            </a:pathLst>
          </a:custGeom>
          <a:solidFill>
            <a:srgbClr val="003C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57772" y="1298675"/>
            <a:ext cx="554355" cy="226060"/>
          </a:xfrm>
          <a:custGeom>
            <a:avLst/>
            <a:gdLst/>
            <a:ahLst/>
            <a:cxnLst/>
            <a:rect l="l" t="t" r="r" b="b"/>
            <a:pathLst>
              <a:path w="554354" h="226059">
                <a:moveTo>
                  <a:pt x="0" y="225985"/>
                </a:moveTo>
                <a:lnTo>
                  <a:pt x="553847" y="225985"/>
                </a:lnTo>
                <a:lnTo>
                  <a:pt x="553847" y="0"/>
                </a:lnTo>
                <a:lnTo>
                  <a:pt x="0" y="0"/>
                </a:lnTo>
                <a:lnTo>
                  <a:pt x="0" y="225985"/>
                </a:lnTo>
                <a:close/>
              </a:path>
            </a:pathLst>
          </a:custGeom>
          <a:solidFill>
            <a:srgbClr val="003C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868929" y="1318161"/>
            <a:ext cx="30391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85" dirty="0">
                <a:solidFill>
                  <a:srgbClr val="FFFFFF"/>
                </a:solidFill>
              </a:rPr>
              <a:t>Sprint </a:t>
            </a:r>
            <a:r>
              <a:rPr sz="2500" spc="-155" dirty="0">
                <a:solidFill>
                  <a:srgbClr val="FFFFFF"/>
                </a:solidFill>
              </a:rPr>
              <a:t>planning</a:t>
            </a:r>
            <a:r>
              <a:rPr sz="2500" spc="65" dirty="0">
                <a:solidFill>
                  <a:srgbClr val="FFFFFF"/>
                </a:solidFill>
              </a:rPr>
              <a:t> </a:t>
            </a:r>
            <a:r>
              <a:rPr sz="2500" spc="-130" dirty="0">
                <a:solidFill>
                  <a:srgbClr val="FFFFFF"/>
                </a:solidFill>
              </a:rPr>
              <a:t>meeting</a:t>
            </a:r>
            <a:endParaRPr sz="2500"/>
          </a:p>
        </p:txBody>
      </p:sp>
      <p:sp>
        <p:nvSpPr>
          <p:cNvPr id="11" name="object 11"/>
          <p:cNvSpPr/>
          <p:nvPr/>
        </p:nvSpPr>
        <p:spPr>
          <a:xfrm>
            <a:off x="2832100" y="1917700"/>
            <a:ext cx="4419600" cy="1930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26842" y="2010524"/>
            <a:ext cx="4148201" cy="16609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26842" y="2010524"/>
            <a:ext cx="4148454" cy="1661160"/>
          </a:xfrm>
          <a:custGeom>
            <a:avLst/>
            <a:gdLst/>
            <a:ahLst/>
            <a:cxnLst/>
            <a:rect l="l" t="t" r="r" b="b"/>
            <a:pathLst>
              <a:path w="4148454" h="1661160">
                <a:moveTo>
                  <a:pt x="0" y="271140"/>
                </a:moveTo>
                <a:lnTo>
                  <a:pt x="4369" y="222402"/>
                </a:lnTo>
                <a:lnTo>
                  <a:pt x="16968" y="176530"/>
                </a:lnTo>
                <a:lnTo>
                  <a:pt x="37030" y="134290"/>
                </a:lnTo>
                <a:lnTo>
                  <a:pt x="63789" y="96447"/>
                </a:lnTo>
                <a:lnTo>
                  <a:pt x="96479" y="63768"/>
                </a:lnTo>
                <a:lnTo>
                  <a:pt x="134334" y="37018"/>
                </a:lnTo>
                <a:lnTo>
                  <a:pt x="176588" y="16963"/>
                </a:lnTo>
                <a:lnTo>
                  <a:pt x="222475" y="4368"/>
                </a:lnTo>
                <a:lnTo>
                  <a:pt x="271229" y="0"/>
                </a:lnTo>
                <a:lnTo>
                  <a:pt x="3876974" y="0"/>
                </a:lnTo>
                <a:lnTo>
                  <a:pt x="3925726" y="4368"/>
                </a:lnTo>
                <a:lnTo>
                  <a:pt x="3971612" y="16963"/>
                </a:lnTo>
                <a:lnTo>
                  <a:pt x="4013865" y="37018"/>
                </a:lnTo>
                <a:lnTo>
                  <a:pt x="4051719" y="63768"/>
                </a:lnTo>
                <a:lnTo>
                  <a:pt x="4084409" y="96447"/>
                </a:lnTo>
                <a:lnTo>
                  <a:pt x="4111168" y="134290"/>
                </a:lnTo>
                <a:lnTo>
                  <a:pt x="4131230" y="176530"/>
                </a:lnTo>
                <a:lnTo>
                  <a:pt x="4143829" y="222402"/>
                </a:lnTo>
                <a:lnTo>
                  <a:pt x="4148199" y="271140"/>
                </a:lnTo>
                <a:lnTo>
                  <a:pt x="4148199" y="1389855"/>
                </a:lnTo>
                <a:lnTo>
                  <a:pt x="4143829" y="1438591"/>
                </a:lnTo>
                <a:lnTo>
                  <a:pt x="4131230" y="1484461"/>
                </a:lnTo>
                <a:lnTo>
                  <a:pt x="4111168" y="1526700"/>
                </a:lnTo>
                <a:lnTo>
                  <a:pt x="4084409" y="1564542"/>
                </a:lnTo>
                <a:lnTo>
                  <a:pt x="4051719" y="1597221"/>
                </a:lnTo>
                <a:lnTo>
                  <a:pt x="4013865" y="1623971"/>
                </a:lnTo>
                <a:lnTo>
                  <a:pt x="3971612" y="1644027"/>
                </a:lnTo>
                <a:lnTo>
                  <a:pt x="3925726" y="1656622"/>
                </a:lnTo>
                <a:lnTo>
                  <a:pt x="3876974" y="1660990"/>
                </a:lnTo>
                <a:lnTo>
                  <a:pt x="271229" y="1660990"/>
                </a:lnTo>
                <a:lnTo>
                  <a:pt x="222475" y="1656622"/>
                </a:lnTo>
                <a:lnTo>
                  <a:pt x="176588" y="1644027"/>
                </a:lnTo>
                <a:lnTo>
                  <a:pt x="134334" y="1623971"/>
                </a:lnTo>
                <a:lnTo>
                  <a:pt x="96479" y="1597221"/>
                </a:lnTo>
                <a:lnTo>
                  <a:pt x="63789" y="1564542"/>
                </a:lnTo>
                <a:lnTo>
                  <a:pt x="37030" y="1526700"/>
                </a:lnTo>
                <a:lnTo>
                  <a:pt x="16968" y="1484461"/>
                </a:lnTo>
                <a:lnTo>
                  <a:pt x="4369" y="1438591"/>
                </a:lnTo>
                <a:lnTo>
                  <a:pt x="0" y="1389855"/>
                </a:lnTo>
                <a:lnTo>
                  <a:pt x="0" y="271140"/>
                </a:lnTo>
                <a:close/>
              </a:path>
            </a:pathLst>
          </a:custGeom>
          <a:ln w="22827">
            <a:solidFill>
              <a:srgbClr val="0053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356355" y="2010519"/>
            <a:ext cx="2023745" cy="407034"/>
          </a:xfrm>
          <a:custGeom>
            <a:avLst/>
            <a:gdLst/>
            <a:ahLst/>
            <a:cxnLst/>
            <a:rect l="l" t="t" r="r" b="b"/>
            <a:pathLst>
              <a:path w="2023745" h="407035">
                <a:moveTo>
                  <a:pt x="0" y="406773"/>
                </a:moveTo>
                <a:lnTo>
                  <a:pt x="2023237" y="406773"/>
                </a:lnTo>
                <a:lnTo>
                  <a:pt x="2023237" y="0"/>
                </a:lnTo>
                <a:lnTo>
                  <a:pt x="0" y="0"/>
                </a:lnTo>
                <a:lnTo>
                  <a:pt x="0" y="406773"/>
                </a:lnTo>
                <a:close/>
              </a:path>
            </a:pathLst>
          </a:custGeom>
          <a:solidFill>
            <a:srgbClr val="0053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66563" y="2010524"/>
            <a:ext cx="441325" cy="407034"/>
          </a:xfrm>
          <a:custGeom>
            <a:avLst/>
            <a:gdLst/>
            <a:ahLst/>
            <a:cxnLst/>
            <a:rect l="l" t="t" r="r" b="b"/>
            <a:pathLst>
              <a:path w="441325" h="407035">
                <a:moveTo>
                  <a:pt x="440816" y="0"/>
                </a:moveTo>
                <a:lnTo>
                  <a:pt x="0" y="0"/>
                </a:lnTo>
                <a:lnTo>
                  <a:pt x="0" y="406768"/>
                </a:lnTo>
                <a:lnTo>
                  <a:pt x="160527" y="405549"/>
                </a:lnTo>
                <a:lnTo>
                  <a:pt x="219445" y="398975"/>
                </a:lnTo>
                <a:lnTo>
                  <a:pt x="271250" y="385640"/>
                </a:lnTo>
                <a:lnTo>
                  <a:pt x="316011" y="365992"/>
                </a:lnTo>
                <a:lnTo>
                  <a:pt x="353798" y="340481"/>
                </a:lnTo>
                <a:lnTo>
                  <a:pt x="384680" y="309555"/>
                </a:lnTo>
                <a:lnTo>
                  <a:pt x="408726" y="273663"/>
                </a:lnTo>
                <a:lnTo>
                  <a:pt x="426005" y="233254"/>
                </a:lnTo>
                <a:lnTo>
                  <a:pt x="436585" y="188776"/>
                </a:lnTo>
                <a:lnTo>
                  <a:pt x="440537" y="140677"/>
                </a:lnTo>
                <a:lnTo>
                  <a:pt x="440816" y="0"/>
                </a:lnTo>
                <a:close/>
              </a:path>
            </a:pathLst>
          </a:custGeom>
          <a:solidFill>
            <a:srgbClr val="0053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26842" y="2010524"/>
            <a:ext cx="441325" cy="407034"/>
          </a:xfrm>
          <a:custGeom>
            <a:avLst/>
            <a:gdLst/>
            <a:ahLst/>
            <a:cxnLst/>
            <a:rect l="l" t="t" r="r" b="b"/>
            <a:pathLst>
              <a:path w="441325" h="407035">
                <a:moveTo>
                  <a:pt x="440817" y="0"/>
                </a:moveTo>
                <a:lnTo>
                  <a:pt x="280288" y="1219"/>
                </a:lnTo>
                <a:lnTo>
                  <a:pt x="221371" y="7793"/>
                </a:lnTo>
                <a:lnTo>
                  <a:pt x="169566" y="21128"/>
                </a:lnTo>
                <a:lnTo>
                  <a:pt x="124805" y="40775"/>
                </a:lnTo>
                <a:lnTo>
                  <a:pt x="87018" y="66286"/>
                </a:lnTo>
                <a:lnTo>
                  <a:pt x="56136" y="97212"/>
                </a:lnTo>
                <a:lnTo>
                  <a:pt x="32090" y="133104"/>
                </a:lnTo>
                <a:lnTo>
                  <a:pt x="14811" y="173513"/>
                </a:lnTo>
                <a:lnTo>
                  <a:pt x="4231" y="217992"/>
                </a:lnTo>
                <a:lnTo>
                  <a:pt x="279" y="266090"/>
                </a:lnTo>
                <a:lnTo>
                  <a:pt x="0" y="406768"/>
                </a:lnTo>
                <a:lnTo>
                  <a:pt x="440817" y="406768"/>
                </a:lnTo>
                <a:lnTo>
                  <a:pt x="440817" y="0"/>
                </a:lnTo>
                <a:close/>
              </a:path>
            </a:pathLst>
          </a:custGeom>
          <a:solidFill>
            <a:srgbClr val="0053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106292" y="2042451"/>
            <a:ext cx="219202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60" dirty="0">
                <a:solidFill>
                  <a:srgbClr val="FFFFFF"/>
                </a:solidFill>
                <a:latin typeface="Arial"/>
                <a:cs typeface="Arial"/>
              </a:rPr>
              <a:t>Sprint</a:t>
            </a:r>
            <a:r>
              <a:rPr sz="21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prioritization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015869" y="2516893"/>
            <a:ext cx="3387090" cy="967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065" marR="5080" indent="-253365">
              <a:lnSpc>
                <a:spcPct val="100000"/>
              </a:lnSpc>
              <a:spcBef>
                <a:spcPts val="100"/>
              </a:spcBef>
              <a:buSzPct val="130000"/>
              <a:buChar char="•"/>
              <a:tabLst>
                <a:tab pos="266700" algn="l"/>
              </a:tabLst>
            </a:pPr>
            <a:r>
              <a:rPr sz="2000" spc="-105" dirty="0">
                <a:solidFill>
                  <a:srgbClr val="FFFFFF"/>
                </a:solidFill>
                <a:latin typeface="Arial"/>
                <a:cs typeface="Arial"/>
              </a:rPr>
              <a:t>Analyze </a:t>
            </a:r>
            <a:r>
              <a:rPr sz="2000" spc="-140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2000" spc="-105" dirty="0">
                <a:solidFill>
                  <a:srgbClr val="FFFFFF"/>
                </a:solidFill>
                <a:latin typeface="Arial"/>
                <a:cs typeface="Arial"/>
              </a:rPr>
              <a:t>evaluate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product  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backlog</a:t>
            </a:r>
            <a:endParaRPr sz="2000">
              <a:latin typeface="Arial"/>
              <a:cs typeface="Arial"/>
            </a:endParaRPr>
          </a:p>
          <a:p>
            <a:pPr marL="266065" indent="-253365">
              <a:lnSpc>
                <a:spcPct val="100000"/>
              </a:lnSpc>
              <a:spcBef>
                <a:spcPts val="95"/>
              </a:spcBef>
              <a:buSzPct val="130000"/>
              <a:buChar char="•"/>
              <a:tabLst>
                <a:tab pos="266700" algn="l"/>
              </a:tabLst>
            </a:pPr>
            <a:r>
              <a:rPr sz="2000" spc="-110" dirty="0">
                <a:solidFill>
                  <a:srgbClr val="FFFFFF"/>
                </a:solidFill>
                <a:latin typeface="Arial"/>
                <a:cs typeface="Arial"/>
              </a:rPr>
              <a:t>Select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sprint</a:t>
            </a:r>
            <a:r>
              <a:rPr sz="2000" spc="-2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20" dirty="0">
                <a:solidFill>
                  <a:srgbClr val="FFFFFF"/>
                </a:solidFill>
                <a:latin typeface="Arial"/>
                <a:cs typeface="Arial"/>
              </a:rPr>
              <a:t>goal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832100" y="3733800"/>
            <a:ext cx="4419600" cy="2882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926842" y="3829710"/>
            <a:ext cx="4148201" cy="26101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926842" y="3829710"/>
            <a:ext cx="4148454" cy="2610485"/>
          </a:xfrm>
          <a:custGeom>
            <a:avLst/>
            <a:gdLst/>
            <a:ahLst/>
            <a:cxnLst/>
            <a:rect l="l" t="t" r="r" b="b"/>
            <a:pathLst>
              <a:path w="4148454" h="2610485">
                <a:moveTo>
                  <a:pt x="0" y="271167"/>
                </a:moveTo>
                <a:lnTo>
                  <a:pt x="4370" y="222425"/>
                </a:lnTo>
                <a:lnTo>
                  <a:pt x="16970" y="176548"/>
                </a:lnTo>
                <a:lnTo>
                  <a:pt x="37034" y="134304"/>
                </a:lnTo>
                <a:lnTo>
                  <a:pt x="63796" y="96457"/>
                </a:lnTo>
                <a:lnTo>
                  <a:pt x="96489" y="63775"/>
                </a:lnTo>
                <a:lnTo>
                  <a:pt x="134348" y="37022"/>
                </a:lnTo>
                <a:lnTo>
                  <a:pt x="176606" y="16964"/>
                </a:lnTo>
                <a:lnTo>
                  <a:pt x="222498" y="4368"/>
                </a:lnTo>
                <a:lnTo>
                  <a:pt x="271256" y="0"/>
                </a:lnTo>
                <a:lnTo>
                  <a:pt x="3876938" y="0"/>
                </a:lnTo>
                <a:lnTo>
                  <a:pt x="3925698" y="4368"/>
                </a:lnTo>
                <a:lnTo>
                  <a:pt x="3971591" y="16964"/>
                </a:lnTo>
                <a:lnTo>
                  <a:pt x="4013850" y="37022"/>
                </a:lnTo>
                <a:lnTo>
                  <a:pt x="4051709" y="63775"/>
                </a:lnTo>
                <a:lnTo>
                  <a:pt x="4084403" y="96457"/>
                </a:lnTo>
                <a:lnTo>
                  <a:pt x="4111165" y="134304"/>
                </a:lnTo>
                <a:lnTo>
                  <a:pt x="4131229" y="176548"/>
                </a:lnTo>
                <a:lnTo>
                  <a:pt x="4143829" y="222425"/>
                </a:lnTo>
                <a:lnTo>
                  <a:pt x="4148199" y="271167"/>
                </a:lnTo>
                <a:lnTo>
                  <a:pt x="4148199" y="2338964"/>
                </a:lnTo>
                <a:lnTo>
                  <a:pt x="4143829" y="2387705"/>
                </a:lnTo>
                <a:lnTo>
                  <a:pt x="4131229" y="2433581"/>
                </a:lnTo>
                <a:lnTo>
                  <a:pt x="4111165" y="2475824"/>
                </a:lnTo>
                <a:lnTo>
                  <a:pt x="4084403" y="2513670"/>
                </a:lnTo>
                <a:lnTo>
                  <a:pt x="4051709" y="2546352"/>
                </a:lnTo>
                <a:lnTo>
                  <a:pt x="4013850" y="2573105"/>
                </a:lnTo>
                <a:lnTo>
                  <a:pt x="3971591" y="2593162"/>
                </a:lnTo>
                <a:lnTo>
                  <a:pt x="3925698" y="2605758"/>
                </a:lnTo>
                <a:lnTo>
                  <a:pt x="3876938" y="2610126"/>
                </a:lnTo>
                <a:lnTo>
                  <a:pt x="271256" y="2610126"/>
                </a:lnTo>
                <a:lnTo>
                  <a:pt x="222498" y="2605758"/>
                </a:lnTo>
                <a:lnTo>
                  <a:pt x="176606" y="2593162"/>
                </a:lnTo>
                <a:lnTo>
                  <a:pt x="134348" y="2573105"/>
                </a:lnTo>
                <a:lnTo>
                  <a:pt x="96489" y="2546352"/>
                </a:lnTo>
                <a:lnTo>
                  <a:pt x="63796" y="2513670"/>
                </a:lnTo>
                <a:lnTo>
                  <a:pt x="37034" y="2475824"/>
                </a:lnTo>
                <a:lnTo>
                  <a:pt x="16970" y="2433581"/>
                </a:lnTo>
                <a:lnTo>
                  <a:pt x="4370" y="2387705"/>
                </a:lnTo>
                <a:lnTo>
                  <a:pt x="0" y="2338964"/>
                </a:lnTo>
                <a:lnTo>
                  <a:pt x="0" y="271167"/>
                </a:lnTo>
                <a:close/>
              </a:path>
            </a:pathLst>
          </a:custGeom>
          <a:ln w="22828">
            <a:solidFill>
              <a:srgbClr val="0053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356355" y="3829705"/>
            <a:ext cx="2023745" cy="407034"/>
          </a:xfrm>
          <a:custGeom>
            <a:avLst/>
            <a:gdLst/>
            <a:ahLst/>
            <a:cxnLst/>
            <a:rect l="l" t="t" r="r" b="b"/>
            <a:pathLst>
              <a:path w="2023745" h="407035">
                <a:moveTo>
                  <a:pt x="0" y="406773"/>
                </a:moveTo>
                <a:lnTo>
                  <a:pt x="2023237" y="406773"/>
                </a:lnTo>
                <a:lnTo>
                  <a:pt x="2023237" y="0"/>
                </a:lnTo>
                <a:lnTo>
                  <a:pt x="0" y="0"/>
                </a:lnTo>
                <a:lnTo>
                  <a:pt x="0" y="406773"/>
                </a:lnTo>
                <a:close/>
              </a:path>
            </a:pathLst>
          </a:custGeom>
          <a:solidFill>
            <a:srgbClr val="0053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66563" y="3829710"/>
            <a:ext cx="441325" cy="407034"/>
          </a:xfrm>
          <a:custGeom>
            <a:avLst/>
            <a:gdLst/>
            <a:ahLst/>
            <a:cxnLst/>
            <a:rect l="l" t="t" r="r" b="b"/>
            <a:pathLst>
              <a:path w="441325" h="407035">
                <a:moveTo>
                  <a:pt x="440816" y="0"/>
                </a:moveTo>
                <a:lnTo>
                  <a:pt x="0" y="0"/>
                </a:lnTo>
                <a:lnTo>
                  <a:pt x="0" y="406768"/>
                </a:lnTo>
                <a:lnTo>
                  <a:pt x="160527" y="405549"/>
                </a:lnTo>
                <a:lnTo>
                  <a:pt x="219445" y="398971"/>
                </a:lnTo>
                <a:lnTo>
                  <a:pt x="271250" y="385634"/>
                </a:lnTo>
                <a:lnTo>
                  <a:pt x="316011" y="365986"/>
                </a:lnTo>
                <a:lnTo>
                  <a:pt x="353798" y="340475"/>
                </a:lnTo>
                <a:lnTo>
                  <a:pt x="384680" y="309549"/>
                </a:lnTo>
                <a:lnTo>
                  <a:pt x="408726" y="273657"/>
                </a:lnTo>
                <a:lnTo>
                  <a:pt x="426005" y="233246"/>
                </a:lnTo>
                <a:lnTo>
                  <a:pt x="436585" y="188766"/>
                </a:lnTo>
                <a:lnTo>
                  <a:pt x="440537" y="140665"/>
                </a:lnTo>
                <a:lnTo>
                  <a:pt x="440816" y="0"/>
                </a:lnTo>
                <a:close/>
              </a:path>
            </a:pathLst>
          </a:custGeom>
          <a:solidFill>
            <a:srgbClr val="0053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926842" y="3829710"/>
            <a:ext cx="441325" cy="407034"/>
          </a:xfrm>
          <a:custGeom>
            <a:avLst/>
            <a:gdLst/>
            <a:ahLst/>
            <a:cxnLst/>
            <a:rect l="l" t="t" r="r" b="b"/>
            <a:pathLst>
              <a:path w="441325" h="407035">
                <a:moveTo>
                  <a:pt x="440817" y="0"/>
                </a:moveTo>
                <a:lnTo>
                  <a:pt x="280288" y="1219"/>
                </a:lnTo>
                <a:lnTo>
                  <a:pt x="221371" y="7793"/>
                </a:lnTo>
                <a:lnTo>
                  <a:pt x="169566" y="21128"/>
                </a:lnTo>
                <a:lnTo>
                  <a:pt x="124805" y="40775"/>
                </a:lnTo>
                <a:lnTo>
                  <a:pt x="87018" y="66286"/>
                </a:lnTo>
                <a:lnTo>
                  <a:pt x="56136" y="97212"/>
                </a:lnTo>
                <a:lnTo>
                  <a:pt x="32090" y="133104"/>
                </a:lnTo>
                <a:lnTo>
                  <a:pt x="14811" y="173513"/>
                </a:lnTo>
                <a:lnTo>
                  <a:pt x="4231" y="217992"/>
                </a:lnTo>
                <a:lnTo>
                  <a:pt x="279" y="266090"/>
                </a:lnTo>
                <a:lnTo>
                  <a:pt x="0" y="406768"/>
                </a:lnTo>
                <a:lnTo>
                  <a:pt x="440817" y="406768"/>
                </a:lnTo>
                <a:lnTo>
                  <a:pt x="440817" y="0"/>
                </a:lnTo>
                <a:close/>
              </a:path>
            </a:pathLst>
          </a:custGeom>
          <a:solidFill>
            <a:srgbClr val="0053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106292" y="3861027"/>
            <a:ext cx="165100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60" dirty="0">
                <a:solidFill>
                  <a:srgbClr val="FFFFFF"/>
                </a:solidFill>
                <a:latin typeface="Arial"/>
                <a:cs typeface="Arial"/>
              </a:rPr>
              <a:t>Sprint</a:t>
            </a:r>
            <a:r>
              <a:rPr sz="21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114" dirty="0">
                <a:solidFill>
                  <a:srgbClr val="FFFFFF"/>
                </a:solidFill>
                <a:latin typeface="Arial"/>
                <a:cs typeface="Arial"/>
              </a:rPr>
              <a:t>planning</a:t>
            </a:r>
            <a:endParaRPr sz="21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015869" y="4335470"/>
            <a:ext cx="4032885" cy="19075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065" marR="149225" indent="-253365">
              <a:lnSpc>
                <a:spcPct val="100000"/>
              </a:lnSpc>
              <a:spcBef>
                <a:spcPts val="100"/>
              </a:spcBef>
              <a:buSzPct val="130000"/>
              <a:buChar char="•"/>
              <a:tabLst>
                <a:tab pos="266700" algn="l"/>
              </a:tabLst>
            </a:pP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Decide 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how </a:t>
            </a:r>
            <a:r>
              <a:rPr sz="2000" spc="6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2000" spc="-125" dirty="0">
                <a:solidFill>
                  <a:srgbClr val="FFFFFF"/>
                </a:solidFill>
                <a:latin typeface="Arial"/>
                <a:cs typeface="Arial"/>
              </a:rPr>
              <a:t>achieve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sprint </a:t>
            </a:r>
            <a:r>
              <a:rPr sz="2000" spc="-120" dirty="0">
                <a:solidFill>
                  <a:srgbClr val="FFFFFF"/>
                </a:solidFill>
                <a:latin typeface="Arial"/>
                <a:cs typeface="Arial"/>
              </a:rPr>
              <a:t>goal  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(design)</a:t>
            </a:r>
            <a:endParaRPr sz="2000">
              <a:latin typeface="Arial"/>
              <a:cs typeface="Arial"/>
            </a:endParaRPr>
          </a:p>
          <a:p>
            <a:pPr marL="266065" marR="5080" indent="-253365">
              <a:lnSpc>
                <a:spcPct val="104099"/>
              </a:lnSpc>
              <a:buSzPct val="130000"/>
              <a:buChar char="•"/>
              <a:tabLst>
                <a:tab pos="266700" algn="l"/>
              </a:tabLst>
            </a:pP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Create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sprint 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backlog 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(tasks)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from 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product 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backlog </a:t>
            </a:r>
            <a:r>
              <a:rPr sz="2000" spc="-65" dirty="0">
                <a:solidFill>
                  <a:srgbClr val="FFFFFF"/>
                </a:solidFill>
                <a:latin typeface="Arial"/>
                <a:cs typeface="Arial"/>
              </a:rPr>
              <a:t>items (user</a:t>
            </a:r>
            <a:r>
              <a:rPr sz="20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stories</a:t>
            </a:r>
            <a:endParaRPr sz="2000">
              <a:latin typeface="Arial"/>
              <a:cs typeface="Arial"/>
            </a:endParaRPr>
          </a:p>
          <a:p>
            <a:pPr marL="266065">
              <a:lnSpc>
                <a:spcPct val="100000"/>
              </a:lnSpc>
            </a:pP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sz="2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75" dirty="0">
                <a:solidFill>
                  <a:srgbClr val="FFFFFF"/>
                </a:solidFill>
                <a:latin typeface="Arial"/>
                <a:cs typeface="Arial"/>
              </a:rPr>
              <a:t>features)</a:t>
            </a:r>
            <a:endParaRPr sz="2000">
              <a:latin typeface="Arial"/>
              <a:cs typeface="Arial"/>
            </a:endParaRPr>
          </a:p>
          <a:p>
            <a:pPr marL="266065" indent="-253365">
              <a:lnSpc>
                <a:spcPct val="100000"/>
              </a:lnSpc>
              <a:spcBef>
                <a:spcPts val="95"/>
              </a:spcBef>
              <a:buSzPct val="130000"/>
              <a:buChar char="•"/>
              <a:tabLst>
                <a:tab pos="266700" algn="l"/>
              </a:tabLst>
            </a:pP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Estimate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sprint 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backlog 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0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hours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075043" y="2788246"/>
            <a:ext cx="734695" cy="102870"/>
          </a:xfrm>
          <a:custGeom>
            <a:avLst/>
            <a:gdLst/>
            <a:ahLst/>
            <a:cxnLst/>
            <a:rect l="l" t="t" r="r" b="b"/>
            <a:pathLst>
              <a:path w="734695" h="102869">
                <a:moveTo>
                  <a:pt x="631939" y="0"/>
                </a:moveTo>
                <a:lnTo>
                  <a:pt x="654773" y="34239"/>
                </a:lnTo>
                <a:lnTo>
                  <a:pt x="0" y="34239"/>
                </a:lnTo>
                <a:lnTo>
                  <a:pt x="0" y="68478"/>
                </a:lnTo>
                <a:lnTo>
                  <a:pt x="654773" y="68478"/>
                </a:lnTo>
                <a:lnTo>
                  <a:pt x="631939" y="102717"/>
                </a:lnTo>
                <a:lnTo>
                  <a:pt x="734695" y="51358"/>
                </a:lnTo>
                <a:lnTo>
                  <a:pt x="6319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721600" y="2222500"/>
            <a:ext cx="1778000" cy="1308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696200" y="2451100"/>
            <a:ext cx="977900" cy="927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821041" y="2326906"/>
            <a:ext cx="1503299" cy="102823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821041" y="2326906"/>
            <a:ext cx="1503680" cy="1028700"/>
          </a:xfrm>
          <a:custGeom>
            <a:avLst/>
            <a:gdLst/>
            <a:ahLst/>
            <a:cxnLst/>
            <a:rect l="l" t="t" r="r" b="b"/>
            <a:pathLst>
              <a:path w="1503679" h="1028700">
                <a:moveTo>
                  <a:pt x="0" y="271145"/>
                </a:moveTo>
                <a:lnTo>
                  <a:pt x="4369" y="222406"/>
                </a:lnTo>
                <a:lnTo>
                  <a:pt x="16969" y="176534"/>
                </a:lnTo>
                <a:lnTo>
                  <a:pt x="37031" y="134293"/>
                </a:lnTo>
                <a:lnTo>
                  <a:pt x="63791" y="96450"/>
                </a:lnTo>
                <a:lnTo>
                  <a:pt x="96481" y="63770"/>
                </a:lnTo>
                <a:lnTo>
                  <a:pt x="134337" y="37019"/>
                </a:lnTo>
                <a:lnTo>
                  <a:pt x="176592" y="16963"/>
                </a:lnTo>
                <a:lnTo>
                  <a:pt x="222480" y="4368"/>
                </a:lnTo>
                <a:lnTo>
                  <a:pt x="271235" y="0"/>
                </a:lnTo>
                <a:lnTo>
                  <a:pt x="1232065" y="0"/>
                </a:lnTo>
                <a:lnTo>
                  <a:pt x="1280820" y="4368"/>
                </a:lnTo>
                <a:lnTo>
                  <a:pt x="1326707" y="16963"/>
                </a:lnTo>
                <a:lnTo>
                  <a:pt x="1368962" y="37019"/>
                </a:lnTo>
                <a:lnTo>
                  <a:pt x="1406818" y="63770"/>
                </a:lnTo>
                <a:lnTo>
                  <a:pt x="1439508" y="96450"/>
                </a:lnTo>
                <a:lnTo>
                  <a:pt x="1466268" y="134293"/>
                </a:lnTo>
                <a:lnTo>
                  <a:pt x="1486330" y="176534"/>
                </a:lnTo>
                <a:lnTo>
                  <a:pt x="1498929" y="222406"/>
                </a:lnTo>
                <a:lnTo>
                  <a:pt x="1503299" y="271145"/>
                </a:lnTo>
                <a:lnTo>
                  <a:pt x="1503299" y="757087"/>
                </a:lnTo>
                <a:lnTo>
                  <a:pt x="1498929" y="805825"/>
                </a:lnTo>
                <a:lnTo>
                  <a:pt x="1486330" y="851697"/>
                </a:lnTo>
                <a:lnTo>
                  <a:pt x="1466268" y="893938"/>
                </a:lnTo>
                <a:lnTo>
                  <a:pt x="1439508" y="931780"/>
                </a:lnTo>
                <a:lnTo>
                  <a:pt x="1406818" y="964460"/>
                </a:lnTo>
                <a:lnTo>
                  <a:pt x="1368962" y="991211"/>
                </a:lnTo>
                <a:lnTo>
                  <a:pt x="1326707" y="1011266"/>
                </a:lnTo>
                <a:lnTo>
                  <a:pt x="1280820" y="1023861"/>
                </a:lnTo>
                <a:lnTo>
                  <a:pt x="1232065" y="1028230"/>
                </a:lnTo>
                <a:lnTo>
                  <a:pt x="271235" y="1028230"/>
                </a:lnTo>
                <a:lnTo>
                  <a:pt x="222480" y="1023861"/>
                </a:lnTo>
                <a:lnTo>
                  <a:pt x="176592" y="1011266"/>
                </a:lnTo>
                <a:lnTo>
                  <a:pt x="134337" y="991211"/>
                </a:lnTo>
                <a:lnTo>
                  <a:pt x="96481" y="964460"/>
                </a:lnTo>
                <a:lnTo>
                  <a:pt x="63791" y="931780"/>
                </a:lnTo>
                <a:lnTo>
                  <a:pt x="37031" y="893938"/>
                </a:lnTo>
                <a:lnTo>
                  <a:pt x="16969" y="851697"/>
                </a:lnTo>
                <a:lnTo>
                  <a:pt x="4369" y="805825"/>
                </a:lnTo>
                <a:lnTo>
                  <a:pt x="0" y="757087"/>
                </a:lnTo>
                <a:lnTo>
                  <a:pt x="0" y="271145"/>
                </a:lnTo>
                <a:close/>
              </a:path>
            </a:pathLst>
          </a:custGeom>
          <a:ln w="22829">
            <a:solidFill>
              <a:srgbClr val="91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887779" y="2570813"/>
            <a:ext cx="514984" cy="52324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>
              <a:lnSpc>
                <a:spcPct val="104099"/>
              </a:lnSpc>
              <a:spcBef>
                <a:spcPts val="20"/>
              </a:spcBef>
            </a:pPr>
            <a:r>
              <a:rPr sz="1600" spc="-130" dirty="0">
                <a:solidFill>
                  <a:srgbClr val="E3F0FF"/>
                </a:solidFill>
                <a:latin typeface="Arial"/>
                <a:cs typeface="Arial"/>
              </a:rPr>
              <a:t>Sp</a:t>
            </a:r>
            <a:r>
              <a:rPr sz="1600" spc="-75" dirty="0">
                <a:solidFill>
                  <a:srgbClr val="E3F0FF"/>
                </a:solidFill>
                <a:latin typeface="Arial"/>
                <a:cs typeface="Arial"/>
              </a:rPr>
              <a:t>r</a:t>
            </a:r>
            <a:r>
              <a:rPr sz="1600" spc="-10" dirty="0">
                <a:solidFill>
                  <a:srgbClr val="E3F0FF"/>
                </a:solidFill>
                <a:latin typeface="Arial"/>
                <a:cs typeface="Arial"/>
              </a:rPr>
              <a:t>i</a:t>
            </a:r>
            <a:r>
              <a:rPr sz="1600" spc="-5" dirty="0">
                <a:solidFill>
                  <a:srgbClr val="E3F0FF"/>
                </a:solidFill>
                <a:latin typeface="Arial"/>
                <a:cs typeface="Arial"/>
              </a:rPr>
              <a:t>nt  </a:t>
            </a:r>
            <a:r>
              <a:rPr sz="1600" spc="-110" dirty="0">
                <a:solidFill>
                  <a:srgbClr val="E3F0FF"/>
                </a:solidFill>
                <a:latin typeface="Arial"/>
                <a:cs typeface="Arial"/>
              </a:rPr>
              <a:t>goal</a:t>
            </a:r>
            <a:endParaRPr sz="16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118677" y="1779790"/>
            <a:ext cx="582295" cy="102870"/>
          </a:xfrm>
          <a:custGeom>
            <a:avLst/>
            <a:gdLst/>
            <a:ahLst/>
            <a:cxnLst/>
            <a:rect l="l" t="t" r="r" b="b"/>
            <a:pathLst>
              <a:path w="582294" h="102869">
                <a:moveTo>
                  <a:pt x="479348" y="0"/>
                </a:moveTo>
                <a:lnTo>
                  <a:pt x="502183" y="34239"/>
                </a:lnTo>
                <a:lnTo>
                  <a:pt x="0" y="34239"/>
                </a:lnTo>
                <a:lnTo>
                  <a:pt x="0" y="68478"/>
                </a:lnTo>
                <a:lnTo>
                  <a:pt x="502183" y="68478"/>
                </a:lnTo>
                <a:lnTo>
                  <a:pt x="479348" y="102717"/>
                </a:lnTo>
                <a:lnTo>
                  <a:pt x="582104" y="51358"/>
                </a:lnTo>
                <a:lnTo>
                  <a:pt x="4793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21600" y="4508500"/>
            <a:ext cx="1778000" cy="13081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696200" y="4737100"/>
            <a:ext cx="1117600" cy="9271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821041" y="4609350"/>
            <a:ext cx="1503299" cy="102823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821041" y="4609350"/>
            <a:ext cx="1503680" cy="1028700"/>
          </a:xfrm>
          <a:custGeom>
            <a:avLst/>
            <a:gdLst/>
            <a:ahLst/>
            <a:cxnLst/>
            <a:rect l="l" t="t" r="r" b="b"/>
            <a:pathLst>
              <a:path w="1503679" h="1028700">
                <a:moveTo>
                  <a:pt x="0" y="271145"/>
                </a:moveTo>
                <a:lnTo>
                  <a:pt x="4369" y="222406"/>
                </a:lnTo>
                <a:lnTo>
                  <a:pt x="16969" y="176534"/>
                </a:lnTo>
                <a:lnTo>
                  <a:pt x="37031" y="134293"/>
                </a:lnTo>
                <a:lnTo>
                  <a:pt x="63791" y="96450"/>
                </a:lnTo>
                <a:lnTo>
                  <a:pt x="96481" y="63770"/>
                </a:lnTo>
                <a:lnTo>
                  <a:pt x="134337" y="37019"/>
                </a:lnTo>
                <a:lnTo>
                  <a:pt x="176592" y="16963"/>
                </a:lnTo>
                <a:lnTo>
                  <a:pt x="222480" y="4368"/>
                </a:lnTo>
                <a:lnTo>
                  <a:pt x="271235" y="0"/>
                </a:lnTo>
                <a:lnTo>
                  <a:pt x="1232065" y="0"/>
                </a:lnTo>
                <a:lnTo>
                  <a:pt x="1280820" y="4368"/>
                </a:lnTo>
                <a:lnTo>
                  <a:pt x="1326707" y="16963"/>
                </a:lnTo>
                <a:lnTo>
                  <a:pt x="1368962" y="37019"/>
                </a:lnTo>
                <a:lnTo>
                  <a:pt x="1406818" y="63770"/>
                </a:lnTo>
                <a:lnTo>
                  <a:pt x="1439508" y="96450"/>
                </a:lnTo>
                <a:lnTo>
                  <a:pt x="1466268" y="134293"/>
                </a:lnTo>
                <a:lnTo>
                  <a:pt x="1486330" y="176534"/>
                </a:lnTo>
                <a:lnTo>
                  <a:pt x="1498929" y="222406"/>
                </a:lnTo>
                <a:lnTo>
                  <a:pt x="1503299" y="271145"/>
                </a:lnTo>
                <a:lnTo>
                  <a:pt x="1503299" y="757087"/>
                </a:lnTo>
                <a:lnTo>
                  <a:pt x="1498929" y="805825"/>
                </a:lnTo>
                <a:lnTo>
                  <a:pt x="1486330" y="851697"/>
                </a:lnTo>
                <a:lnTo>
                  <a:pt x="1466268" y="893938"/>
                </a:lnTo>
                <a:lnTo>
                  <a:pt x="1439508" y="931780"/>
                </a:lnTo>
                <a:lnTo>
                  <a:pt x="1406818" y="964460"/>
                </a:lnTo>
                <a:lnTo>
                  <a:pt x="1368962" y="991211"/>
                </a:lnTo>
                <a:lnTo>
                  <a:pt x="1326707" y="1011266"/>
                </a:lnTo>
                <a:lnTo>
                  <a:pt x="1280820" y="1023861"/>
                </a:lnTo>
                <a:lnTo>
                  <a:pt x="1232065" y="1028230"/>
                </a:lnTo>
                <a:lnTo>
                  <a:pt x="271235" y="1028230"/>
                </a:lnTo>
                <a:lnTo>
                  <a:pt x="222480" y="1023861"/>
                </a:lnTo>
                <a:lnTo>
                  <a:pt x="176592" y="1011266"/>
                </a:lnTo>
                <a:lnTo>
                  <a:pt x="134337" y="991211"/>
                </a:lnTo>
                <a:lnTo>
                  <a:pt x="96481" y="964460"/>
                </a:lnTo>
                <a:lnTo>
                  <a:pt x="63791" y="931780"/>
                </a:lnTo>
                <a:lnTo>
                  <a:pt x="37031" y="893938"/>
                </a:lnTo>
                <a:lnTo>
                  <a:pt x="16969" y="851697"/>
                </a:lnTo>
                <a:lnTo>
                  <a:pt x="4369" y="805825"/>
                </a:lnTo>
                <a:lnTo>
                  <a:pt x="0" y="757087"/>
                </a:lnTo>
                <a:lnTo>
                  <a:pt x="0" y="271145"/>
                </a:lnTo>
                <a:close/>
              </a:path>
            </a:pathLst>
          </a:custGeom>
          <a:ln w="22829">
            <a:solidFill>
              <a:srgbClr val="91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7887779" y="4852508"/>
            <a:ext cx="645160" cy="52324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>
              <a:lnSpc>
                <a:spcPct val="104099"/>
              </a:lnSpc>
              <a:spcBef>
                <a:spcPts val="20"/>
              </a:spcBef>
            </a:pPr>
            <a:r>
              <a:rPr sz="1600" spc="-60" dirty="0">
                <a:solidFill>
                  <a:srgbClr val="E3F0FF"/>
                </a:solidFill>
                <a:latin typeface="Arial"/>
                <a:cs typeface="Arial"/>
              </a:rPr>
              <a:t>Sprint  </a:t>
            </a:r>
            <a:r>
              <a:rPr sz="1600" spc="-150" dirty="0">
                <a:solidFill>
                  <a:srgbClr val="E3F0FF"/>
                </a:solidFill>
                <a:latin typeface="Arial"/>
                <a:cs typeface="Arial"/>
              </a:rPr>
              <a:t>ba</a:t>
            </a:r>
            <a:r>
              <a:rPr sz="1600" spc="-105" dirty="0">
                <a:solidFill>
                  <a:srgbClr val="E3F0FF"/>
                </a:solidFill>
                <a:latin typeface="Arial"/>
                <a:cs typeface="Arial"/>
              </a:rPr>
              <a:t>c</a:t>
            </a:r>
            <a:r>
              <a:rPr sz="1600" spc="-30" dirty="0">
                <a:solidFill>
                  <a:srgbClr val="E3F0FF"/>
                </a:solidFill>
                <a:latin typeface="Arial"/>
                <a:cs typeface="Arial"/>
              </a:rPr>
              <a:t>k</a:t>
            </a:r>
            <a:r>
              <a:rPr sz="1600" spc="-20" dirty="0">
                <a:solidFill>
                  <a:srgbClr val="E3F0FF"/>
                </a:solidFill>
                <a:latin typeface="Arial"/>
                <a:cs typeface="Arial"/>
              </a:rPr>
              <a:t>l</a:t>
            </a:r>
            <a:r>
              <a:rPr sz="1600" spc="-5" dirty="0">
                <a:solidFill>
                  <a:srgbClr val="E3F0FF"/>
                </a:solidFill>
                <a:latin typeface="Arial"/>
                <a:cs typeface="Arial"/>
              </a:rPr>
              <a:t>o</a:t>
            </a:r>
            <a:r>
              <a:rPr sz="1600" spc="-210" dirty="0">
                <a:solidFill>
                  <a:srgbClr val="E3F0FF"/>
                </a:solidFill>
                <a:latin typeface="Arial"/>
                <a:cs typeface="Arial"/>
              </a:rPr>
              <a:t>g</a:t>
            </a:r>
            <a:endParaRPr sz="16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075043" y="5070703"/>
            <a:ext cx="734695" cy="102870"/>
          </a:xfrm>
          <a:custGeom>
            <a:avLst/>
            <a:gdLst/>
            <a:ahLst/>
            <a:cxnLst/>
            <a:rect l="l" t="t" r="r" b="b"/>
            <a:pathLst>
              <a:path w="734695" h="102870">
                <a:moveTo>
                  <a:pt x="631939" y="0"/>
                </a:moveTo>
                <a:lnTo>
                  <a:pt x="654773" y="34239"/>
                </a:lnTo>
                <a:lnTo>
                  <a:pt x="0" y="34239"/>
                </a:lnTo>
                <a:lnTo>
                  <a:pt x="0" y="68478"/>
                </a:lnTo>
                <a:lnTo>
                  <a:pt x="654773" y="68478"/>
                </a:lnTo>
                <a:lnTo>
                  <a:pt x="631939" y="102717"/>
                </a:lnTo>
                <a:lnTo>
                  <a:pt x="734695" y="51358"/>
                </a:lnTo>
                <a:lnTo>
                  <a:pt x="6319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73100" y="3441700"/>
            <a:ext cx="1625600" cy="11811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22300" y="3556000"/>
            <a:ext cx="1485900" cy="10033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67969" y="3535927"/>
            <a:ext cx="1356359" cy="90394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67969" y="3535921"/>
            <a:ext cx="1356360" cy="904240"/>
          </a:xfrm>
          <a:custGeom>
            <a:avLst/>
            <a:gdLst/>
            <a:ahLst/>
            <a:cxnLst/>
            <a:rect l="l" t="t" r="r" b="b"/>
            <a:pathLst>
              <a:path w="1356360" h="904239">
                <a:moveTo>
                  <a:pt x="0" y="271182"/>
                </a:moveTo>
                <a:lnTo>
                  <a:pt x="4370" y="222436"/>
                </a:lnTo>
                <a:lnTo>
                  <a:pt x="16971" y="176558"/>
                </a:lnTo>
                <a:lnTo>
                  <a:pt x="37036" y="134311"/>
                </a:lnTo>
                <a:lnTo>
                  <a:pt x="63799" y="96463"/>
                </a:lnTo>
                <a:lnTo>
                  <a:pt x="96494" y="63778"/>
                </a:lnTo>
                <a:lnTo>
                  <a:pt x="134355" y="37024"/>
                </a:lnTo>
                <a:lnTo>
                  <a:pt x="176616" y="16965"/>
                </a:lnTo>
                <a:lnTo>
                  <a:pt x="222510" y="4369"/>
                </a:lnTo>
                <a:lnTo>
                  <a:pt x="271271" y="0"/>
                </a:lnTo>
                <a:lnTo>
                  <a:pt x="1085089" y="0"/>
                </a:lnTo>
                <a:lnTo>
                  <a:pt x="1133850" y="4369"/>
                </a:lnTo>
                <a:lnTo>
                  <a:pt x="1179743" y="16965"/>
                </a:lnTo>
                <a:lnTo>
                  <a:pt x="1222004" y="37024"/>
                </a:lnTo>
                <a:lnTo>
                  <a:pt x="1259864" y="63778"/>
                </a:lnTo>
                <a:lnTo>
                  <a:pt x="1292559" y="96463"/>
                </a:lnTo>
                <a:lnTo>
                  <a:pt x="1319323" y="134311"/>
                </a:lnTo>
                <a:lnTo>
                  <a:pt x="1339388" y="176558"/>
                </a:lnTo>
                <a:lnTo>
                  <a:pt x="1351989" y="222436"/>
                </a:lnTo>
                <a:lnTo>
                  <a:pt x="1356359" y="271182"/>
                </a:lnTo>
                <a:lnTo>
                  <a:pt x="1356359" y="632758"/>
                </a:lnTo>
                <a:lnTo>
                  <a:pt x="1351989" y="681504"/>
                </a:lnTo>
                <a:lnTo>
                  <a:pt x="1339388" y="727382"/>
                </a:lnTo>
                <a:lnTo>
                  <a:pt x="1319323" y="769629"/>
                </a:lnTo>
                <a:lnTo>
                  <a:pt x="1292559" y="807477"/>
                </a:lnTo>
                <a:lnTo>
                  <a:pt x="1259864" y="840162"/>
                </a:lnTo>
                <a:lnTo>
                  <a:pt x="1222004" y="866916"/>
                </a:lnTo>
                <a:lnTo>
                  <a:pt x="1179743" y="886975"/>
                </a:lnTo>
                <a:lnTo>
                  <a:pt x="1133850" y="899571"/>
                </a:lnTo>
                <a:lnTo>
                  <a:pt x="1085089" y="903940"/>
                </a:lnTo>
                <a:lnTo>
                  <a:pt x="271271" y="903940"/>
                </a:lnTo>
                <a:lnTo>
                  <a:pt x="222510" y="899571"/>
                </a:lnTo>
                <a:lnTo>
                  <a:pt x="176616" y="886975"/>
                </a:lnTo>
                <a:lnTo>
                  <a:pt x="134355" y="866916"/>
                </a:lnTo>
                <a:lnTo>
                  <a:pt x="96494" y="840162"/>
                </a:lnTo>
                <a:lnTo>
                  <a:pt x="63799" y="807477"/>
                </a:lnTo>
                <a:lnTo>
                  <a:pt x="37036" y="769629"/>
                </a:lnTo>
                <a:lnTo>
                  <a:pt x="16971" y="727382"/>
                </a:lnTo>
                <a:lnTo>
                  <a:pt x="4370" y="681504"/>
                </a:lnTo>
                <a:lnTo>
                  <a:pt x="0" y="632758"/>
                </a:lnTo>
                <a:lnTo>
                  <a:pt x="0" y="271182"/>
                </a:lnTo>
                <a:close/>
              </a:path>
            </a:pathLst>
          </a:custGeom>
          <a:ln w="22829">
            <a:solidFill>
              <a:srgbClr val="7500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834721" y="3690213"/>
            <a:ext cx="981075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spc="-155" dirty="0">
                <a:solidFill>
                  <a:srgbClr val="E3F0FF"/>
                </a:solidFill>
                <a:latin typeface="Arial"/>
                <a:cs typeface="Arial"/>
              </a:rPr>
              <a:t>Business  </a:t>
            </a:r>
            <a:r>
              <a:rPr sz="1800" spc="-70" dirty="0">
                <a:solidFill>
                  <a:srgbClr val="E3F0FF"/>
                </a:solidFill>
                <a:latin typeface="Arial"/>
                <a:cs typeface="Arial"/>
              </a:rPr>
              <a:t>c</a:t>
            </a:r>
            <a:r>
              <a:rPr sz="1800" spc="-80" dirty="0">
                <a:solidFill>
                  <a:srgbClr val="E3F0FF"/>
                </a:solidFill>
                <a:latin typeface="Arial"/>
                <a:cs typeface="Arial"/>
              </a:rPr>
              <a:t>o</a:t>
            </a:r>
            <a:r>
              <a:rPr sz="1800" spc="-114" dirty="0">
                <a:solidFill>
                  <a:srgbClr val="E3F0FF"/>
                </a:solidFill>
                <a:latin typeface="Arial"/>
                <a:cs typeface="Arial"/>
              </a:rPr>
              <a:t>n</a:t>
            </a:r>
            <a:r>
              <a:rPr sz="1800" spc="-90" dirty="0">
                <a:solidFill>
                  <a:srgbClr val="E3F0FF"/>
                </a:solidFill>
                <a:latin typeface="Arial"/>
                <a:cs typeface="Arial"/>
              </a:rPr>
              <a:t>d</a:t>
            </a:r>
            <a:r>
              <a:rPr sz="1800" spc="-10" dirty="0">
                <a:solidFill>
                  <a:srgbClr val="E3F0FF"/>
                </a:solidFill>
                <a:latin typeface="Arial"/>
                <a:cs typeface="Arial"/>
              </a:rPr>
              <a:t>i</a:t>
            </a:r>
            <a:r>
              <a:rPr sz="1800" spc="90" dirty="0">
                <a:solidFill>
                  <a:srgbClr val="E3F0FF"/>
                </a:solidFill>
                <a:latin typeface="Arial"/>
                <a:cs typeface="Arial"/>
              </a:rPr>
              <a:t>t</a:t>
            </a:r>
            <a:r>
              <a:rPr sz="1800" spc="-10" dirty="0">
                <a:solidFill>
                  <a:srgbClr val="E3F0FF"/>
                </a:solidFill>
                <a:latin typeface="Arial"/>
                <a:cs typeface="Arial"/>
              </a:rPr>
              <a:t>i</a:t>
            </a:r>
            <a:r>
              <a:rPr sz="1800" spc="-25" dirty="0">
                <a:solidFill>
                  <a:srgbClr val="E3F0FF"/>
                </a:solidFill>
                <a:latin typeface="Arial"/>
                <a:cs typeface="Arial"/>
              </a:rPr>
              <a:t>o</a:t>
            </a:r>
            <a:r>
              <a:rPr sz="1800" spc="-114" dirty="0">
                <a:solidFill>
                  <a:srgbClr val="E3F0FF"/>
                </a:solidFill>
                <a:latin typeface="Arial"/>
                <a:cs typeface="Arial"/>
              </a:rPr>
              <a:t>n</a:t>
            </a:r>
            <a:r>
              <a:rPr sz="1800" spc="-210" dirty="0">
                <a:solidFill>
                  <a:srgbClr val="E3F0FF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73100" y="1295400"/>
            <a:ext cx="1625600" cy="11811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22300" y="1422400"/>
            <a:ext cx="1257300" cy="9906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67969" y="1389068"/>
            <a:ext cx="1356359" cy="90394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67969" y="1389062"/>
            <a:ext cx="1356360" cy="904240"/>
          </a:xfrm>
          <a:custGeom>
            <a:avLst/>
            <a:gdLst/>
            <a:ahLst/>
            <a:cxnLst/>
            <a:rect l="l" t="t" r="r" b="b"/>
            <a:pathLst>
              <a:path w="1356360" h="904239">
                <a:moveTo>
                  <a:pt x="0" y="271182"/>
                </a:moveTo>
                <a:lnTo>
                  <a:pt x="4370" y="222436"/>
                </a:lnTo>
                <a:lnTo>
                  <a:pt x="16971" y="176558"/>
                </a:lnTo>
                <a:lnTo>
                  <a:pt x="37036" y="134311"/>
                </a:lnTo>
                <a:lnTo>
                  <a:pt x="63799" y="96463"/>
                </a:lnTo>
                <a:lnTo>
                  <a:pt x="96494" y="63778"/>
                </a:lnTo>
                <a:lnTo>
                  <a:pt x="134355" y="37024"/>
                </a:lnTo>
                <a:lnTo>
                  <a:pt x="176616" y="16965"/>
                </a:lnTo>
                <a:lnTo>
                  <a:pt x="222510" y="4369"/>
                </a:lnTo>
                <a:lnTo>
                  <a:pt x="271271" y="0"/>
                </a:lnTo>
                <a:lnTo>
                  <a:pt x="1085089" y="0"/>
                </a:lnTo>
                <a:lnTo>
                  <a:pt x="1133850" y="4369"/>
                </a:lnTo>
                <a:lnTo>
                  <a:pt x="1179743" y="16965"/>
                </a:lnTo>
                <a:lnTo>
                  <a:pt x="1222004" y="37024"/>
                </a:lnTo>
                <a:lnTo>
                  <a:pt x="1259864" y="63778"/>
                </a:lnTo>
                <a:lnTo>
                  <a:pt x="1292559" y="96463"/>
                </a:lnTo>
                <a:lnTo>
                  <a:pt x="1319323" y="134311"/>
                </a:lnTo>
                <a:lnTo>
                  <a:pt x="1339388" y="176558"/>
                </a:lnTo>
                <a:lnTo>
                  <a:pt x="1351989" y="222436"/>
                </a:lnTo>
                <a:lnTo>
                  <a:pt x="1356359" y="271182"/>
                </a:lnTo>
                <a:lnTo>
                  <a:pt x="1356359" y="632758"/>
                </a:lnTo>
                <a:lnTo>
                  <a:pt x="1351989" y="681504"/>
                </a:lnTo>
                <a:lnTo>
                  <a:pt x="1339388" y="727382"/>
                </a:lnTo>
                <a:lnTo>
                  <a:pt x="1319323" y="769629"/>
                </a:lnTo>
                <a:lnTo>
                  <a:pt x="1292559" y="807477"/>
                </a:lnTo>
                <a:lnTo>
                  <a:pt x="1259864" y="840162"/>
                </a:lnTo>
                <a:lnTo>
                  <a:pt x="1222004" y="866916"/>
                </a:lnTo>
                <a:lnTo>
                  <a:pt x="1179743" y="886975"/>
                </a:lnTo>
                <a:lnTo>
                  <a:pt x="1133850" y="899571"/>
                </a:lnTo>
                <a:lnTo>
                  <a:pt x="1085089" y="903940"/>
                </a:lnTo>
                <a:lnTo>
                  <a:pt x="271271" y="903940"/>
                </a:lnTo>
                <a:lnTo>
                  <a:pt x="222510" y="899571"/>
                </a:lnTo>
                <a:lnTo>
                  <a:pt x="176616" y="886975"/>
                </a:lnTo>
                <a:lnTo>
                  <a:pt x="134355" y="866916"/>
                </a:lnTo>
                <a:lnTo>
                  <a:pt x="96494" y="840162"/>
                </a:lnTo>
                <a:lnTo>
                  <a:pt x="63799" y="807477"/>
                </a:lnTo>
                <a:lnTo>
                  <a:pt x="37036" y="769629"/>
                </a:lnTo>
                <a:lnTo>
                  <a:pt x="16971" y="727382"/>
                </a:lnTo>
                <a:lnTo>
                  <a:pt x="4370" y="681504"/>
                </a:lnTo>
                <a:lnTo>
                  <a:pt x="0" y="632758"/>
                </a:lnTo>
                <a:lnTo>
                  <a:pt x="0" y="271182"/>
                </a:lnTo>
                <a:close/>
              </a:path>
            </a:pathLst>
          </a:custGeom>
          <a:ln w="22829">
            <a:solidFill>
              <a:srgbClr val="7500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834721" y="1544052"/>
            <a:ext cx="756285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spc="-195" dirty="0">
                <a:solidFill>
                  <a:srgbClr val="E3F0FF"/>
                </a:solidFill>
                <a:latin typeface="Arial"/>
                <a:cs typeface="Arial"/>
              </a:rPr>
              <a:t>Team  </a:t>
            </a:r>
            <a:r>
              <a:rPr sz="1800" spc="-175" dirty="0">
                <a:solidFill>
                  <a:srgbClr val="E3F0FF"/>
                </a:solidFill>
                <a:latin typeface="Arial"/>
                <a:cs typeface="Arial"/>
              </a:rPr>
              <a:t>c</a:t>
            </a:r>
            <a:r>
              <a:rPr sz="1800" spc="-204" dirty="0">
                <a:solidFill>
                  <a:srgbClr val="E3F0FF"/>
                </a:solidFill>
                <a:latin typeface="Arial"/>
                <a:cs typeface="Arial"/>
              </a:rPr>
              <a:t>a</a:t>
            </a:r>
            <a:r>
              <a:rPr sz="1800" spc="-114" dirty="0">
                <a:solidFill>
                  <a:srgbClr val="E3F0FF"/>
                </a:solidFill>
                <a:latin typeface="Arial"/>
                <a:cs typeface="Arial"/>
              </a:rPr>
              <a:t>p</a:t>
            </a:r>
            <a:r>
              <a:rPr sz="1800" spc="-240" dirty="0">
                <a:solidFill>
                  <a:srgbClr val="E3F0FF"/>
                </a:solidFill>
                <a:latin typeface="Arial"/>
                <a:cs typeface="Arial"/>
              </a:rPr>
              <a:t>a</a:t>
            </a:r>
            <a:r>
              <a:rPr sz="1800" spc="-95" dirty="0">
                <a:solidFill>
                  <a:srgbClr val="E3F0FF"/>
                </a:solidFill>
                <a:latin typeface="Arial"/>
                <a:cs typeface="Arial"/>
              </a:rPr>
              <a:t>c</a:t>
            </a:r>
            <a:r>
              <a:rPr sz="1800" spc="-40" dirty="0">
                <a:solidFill>
                  <a:srgbClr val="E3F0FF"/>
                </a:solidFill>
                <a:latin typeface="Arial"/>
                <a:cs typeface="Arial"/>
              </a:rPr>
              <a:t>i</a:t>
            </a:r>
            <a:r>
              <a:rPr sz="1800" spc="90" dirty="0">
                <a:solidFill>
                  <a:srgbClr val="E3F0FF"/>
                </a:solidFill>
                <a:latin typeface="Arial"/>
                <a:cs typeface="Arial"/>
              </a:rPr>
              <a:t>t</a:t>
            </a:r>
            <a:r>
              <a:rPr sz="1800" spc="-114" dirty="0">
                <a:solidFill>
                  <a:srgbClr val="E3F0FF"/>
                </a:solidFill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73100" y="2362200"/>
            <a:ext cx="1625600" cy="11811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22300" y="2489200"/>
            <a:ext cx="1320800" cy="10033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67969" y="2462498"/>
            <a:ext cx="1356359" cy="90394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67969" y="2462491"/>
            <a:ext cx="1356360" cy="904240"/>
          </a:xfrm>
          <a:custGeom>
            <a:avLst/>
            <a:gdLst/>
            <a:ahLst/>
            <a:cxnLst/>
            <a:rect l="l" t="t" r="r" b="b"/>
            <a:pathLst>
              <a:path w="1356360" h="904239">
                <a:moveTo>
                  <a:pt x="0" y="271182"/>
                </a:moveTo>
                <a:lnTo>
                  <a:pt x="4370" y="222436"/>
                </a:lnTo>
                <a:lnTo>
                  <a:pt x="16971" y="176558"/>
                </a:lnTo>
                <a:lnTo>
                  <a:pt x="37036" y="134311"/>
                </a:lnTo>
                <a:lnTo>
                  <a:pt x="63799" y="96463"/>
                </a:lnTo>
                <a:lnTo>
                  <a:pt x="96494" y="63778"/>
                </a:lnTo>
                <a:lnTo>
                  <a:pt x="134355" y="37024"/>
                </a:lnTo>
                <a:lnTo>
                  <a:pt x="176616" y="16965"/>
                </a:lnTo>
                <a:lnTo>
                  <a:pt x="222510" y="4369"/>
                </a:lnTo>
                <a:lnTo>
                  <a:pt x="271271" y="0"/>
                </a:lnTo>
                <a:lnTo>
                  <a:pt x="1085089" y="0"/>
                </a:lnTo>
                <a:lnTo>
                  <a:pt x="1133850" y="4369"/>
                </a:lnTo>
                <a:lnTo>
                  <a:pt x="1179743" y="16965"/>
                </a:lnTo>
                <a:lnTo>
                  <a:pt x="1222004" y="37024"/>
                </a:lnTo>
                <a:lnTo>
                  <a:pt x="1259864" y="63778"/>
                </a:lnTo>
                <a:lnTo>
                  <a:pt x="1292559" y="96463"/>
                </a:lnTo>
                <a:lnTo>
                  <a:pt x="1319323" y="134311"/>
                </a:lnTo>
                <a:lnTo>
                  <a:pt x="1339388" y="176558"/>
                </a:lnTo>
                <a:lnTo>
                  <a:pt x="1351989" y="222436"/>
                </a:lnTo>
                <a:lnTo>
                  <a:pt x="1356359" y="271182"/>
                </a:lnTo>
                <a:lnTo>
                  <a:pt x="1356359" y="632758"/>
                </a:lnTo>
                <a:lnTo>
                  <a:pt x="1351989" y="681504"/>
                </a:lnTo>
                <a:lnTo>
                  <a:pt x="1339388" y="727382"/>
                </a:lnTo>
                <a:lnTo>
                  <a:pt x="1319323" y="769629"/>
                </a:lnTo>
                <a:lnTo>
                  <a:pt x="1292559" y="807477"/>
                </a:lnTo>
                <a:lnTo>
                  <a:pt x="1259864" y="840162"/>
                </a:lnTo>
                <a:lnTo>
                  <a:pt x="1222004" y="866916"/>
                </a:lnTo>
                <a:lnTo>
                  <a:pt x="1179743" y="886975"/>
                </a:lnTo>
                <a:lnTo>
                  <a:pt x="1133850" y="899571"/>
                </a:lnTo>
                <a:lnTo>
                  <a:pt x="1085089" y="903940"/>
                </a:lnTo>
                <a:lnTo>
                  <a:pt x="271271" y="903940"/>
                </a:lnTo>
                <a:lnTo>
                  <a:pt x="222510" y="899571"/>
                </a:lnTo>
                <a:lnTo>
                  <a:pt x="176616" y="886975"/>
                </a:lnTo>
                <a:lnTo>
                  <a:pt x="134355" y="866916"/>
                </a:lnTo>
                <a:lnTo>
                  <a:pt x="96494" y="840162"/>
                </a:lnTo>
                <a:lnTo>
                  <a:pt x="63799" y="807477"/>
                </a:lnTo>
                <a:lnTo>
                  <a:pt x="37036" y="769629"/>
                </a:lnTo>
                <a:lnTo>
                  <a:pt x="16971" y="727382"/>
                </a:lnTo>
                <a:lnTo>
                  <a:pt x="4370" y="681504"/>
                </a:lnTo>
                <a:lnTo>
                  <a:pt x="0" y="632758"/>
                </a:lnTo>
                <a:lnTo>
                  <a:pt x="0" y="271182"/>
                </a:lnTo>
                <a:close/>
              </a:path>
            </a:pathLst>
          </a:custGeom>
          <a:ln w="22829">
            <a:solidFill>
              <a:srgbClr val="7500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834721" y="2617138"/>
            <a:ext cx="755650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spc="-120" dirty="0">
                <a:solidFill>
                  <a:srgbClr val="E3F0FF"/>
                </a:solidFill>
                <a:latin typeface="Arial"/>
                <a:cs typeface="Arial"/>
              </a:rPr>
              <a:t>P</a:t>
            </a:r>
            <a:r>
              <a:rPr sz="1800" spc="-105" dirty="0">
                <a:solidFill>
                  <a:srgbClr val="E3F0FF"/>
                </a:solidFill>
                <a:latin typeface="Arial"/>
                <a:cs typeface="Arial"/>
              </a:rPr>
              <a:t>r</a:t>
            </a:r>
            <a:r>
              <a:rPr sz="1800" spc="-25" dirty="0">
                <a:solidFill>
                  <a:srgbClr val="E3F0FF"/>
                </a:solidFill>
                <a:latin typeface="Arial"/>
                <a:cs typeface="Arial"/>
              </a:rPr>
              <a:t>o</a:t>
            </a:r>
            <a:r>
              <a:rPr sz="1800" spc="-100" dirty="0">
                <a:solidFill>
                  <a:srgbClr val="E3F0FF"/>
                </a:solidFill>
                <a:latin typeface="Arial"/>
                <a:cs typeface="Arial"/>
              </a:rPr>
              <a:t>d</a:t>
            </a:r>
            <a:r>
              <a:rPr sz="1800" spc="-105" dirty="0">
                <a:solidFill>
                  <a:srgbClr val="E3F0FF"/>
                </a:solidFill>
                <a:latin typeface="Arial"/>
                <a:cs typeface="Arial"/>
              </a:rPr>
              <a:t>u</a:t>
            </a:r>
            <a:r>
              <a:rPr sz="1800" spc="-125" dirty="0">
                <a:solidFill>
                  <a:srgbClr val="E3F0FF"/>
                </a:solidFill>
                <a:latin typeface="Arial"/>
                <a:cs typeface="Arial"/>
              </a:rPr>
              <a:t>c</a:t>
            </a:r>
            <a:r>
              <a:rPr sz="1800" spc="95" dirty="0">
                <a:solidFill>
                  <a:srgbClr val="E3F0FF"/>
                </a:solidFill>
                <a:latin typeface="Arial"/>
                <a:cs typeface="Arial"/>
              </a:rPr>
              <a:t>t  </a:t>
            </a:r>
            <a:r>
              <a:rPr sz="1800" spc="-114" dirty="0">
                <a:solidFill>
                  <a:srgbClr val="E3F0FF"/>
                </a:solidFill>
                <a:latin typeface="Arial"/>
                <a:cs typeface="Arial"/>
              </a:rPr>
              <a:t>backlog</a:t>
            </a:r>
            <a:endParaRPr sz="180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73100" y="5588000"/>
            <a:ext cx="1625600" cy="118110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22300" y="5842000"/>
            <a:ext cx="1562100" cy="7239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67969" y="5682782"/>
            <a:ext cx="1356359" cy="90394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67969" y="5682780"/>
            <a:ext cx="1356360" cy="904240"/>
          </a:xfrm>
          <a:custGeom>
            <a:avLst/>
            <a:gdLst/>
            <a:ahLst/>
            <a:cxnLst/>
            <a:rect l="l" t="t" r="r" b="b"/>
            <a:pathLst>
              <a:path w="1356360" h="904240">
                <a:moveTo>
                  <a:pt x="0" y="271182"/>
                </a:moveTo>
                <a:lnTo>
                  <a:pt x="4370" y="222436"/>
                </a:lnTo>
                <a:lnTo>
                  <a:pt x="16971" y="176558"/>
                </a:lnTo>
                <a:lnTo>
                  <a:pt x="37036" y="134311"/>
                </a:lnTo>
                <a:lnTo>
                  <a:pt x="63799" y="96463"/>
                </a:lnTo>
                <a:lnTo>
                  <a:pt x="96494" y="63778"/>
                </a:lnTo>
                <a:lnTo>
                  <a:pt x="134355" y="37024"/>
                </a:lnTo>
                <a:lnTo>
                  <a:pt x="176616" y="16965"/>
                </a:lnTo>
                <a:lnTo>
                  <a:pt x="222510" y="4369"/>
                </a:lnTo>
                <a:lnTo>
                  <a:pt x="271271" y="0"/>
                </a:lnTo>
                <a:lnTo>
                  <a:pt x="1085089" y="0"/>
                </a:lnTo>
                <a:lnTo>
                  <a:pt x="1133850" y="4369"/>
                </a:lnTo>
                <a:lnTo>
                  <a:pt x="1179743" y="16965"/>
                </a:lnTo>
                <a:lnTo>
                  <a:pt x="1222004" y="37024"/>
                </a:lnTo>
                <a:lnTo>
                  <a:pt x="1259864" y="63778"/>
                </a:lnTo>
                <a:lnTo>
                  <a:pt x="1292559" y="96463"/>
                </a:lnTo>
                <a:lnTo>
                  <a:pt x="1319323" y="134311"/>
                </a:lnTo>
                <a:lnTo>
                  <a:pt x="1339388" y="176558"/>
                </a:lnTo>
                <a:lnTo>
                  <a:pt x="1351989" y="222436"/>
                </a:lnTo>
                <a:lnTo>
                  <a:pt x="1356359" y="271182"/>
                </a:lnTo>
                <a:lnTo>
                  <a:pt x="1356359" y="632758"/>
                </a:lnTo>
                <a:lnTo>
                  <a:pt x="1351989" y="681504"/>
                </a:lnTo>
                <a:lnTo>
                  <a:pt x="1339388" y="727382"/>
                </a:lnTo>
                <a:lnTo>
                  <a:pt x="1319323" y="769629"/>
                </a:lnTo>
                <a:lnTo>
                  <a:pt x="1292559" y="807477"/>
                </a:lnTo>
                <a:lnTo>
                  <a:pt x="1259864" y="840162"/>
                </a:lnTo>
                <a:lnTo>
                  <a:pt x="1222004" y="866916"/>
                </a:lnTo>
                <a:lnTo>
                  <a:pt x="1179743" y="886975"/>
                </a:lnTo>
                <a:lnTo>
                  <a:pt x="1133850" y="899571"/>
                </a:lnTo>
                <a:lnTo>
                  <a:pt x="1085089" y="903940"/>
                </a:lnTo>
                <a:lnTo>
                  <a:pt x="271271" y="903940"/>
                </a:lnTo>
                <a:lnTo>
                  <a:pt x="222510" y="899571"/>
                </a:lnTo>
                <a:lnTo>
                  <a:pt x="176616" y="886975"/>
                </a:lnTo>
                <a:lnTo>
                  <a:pt x="134355" y="866916"/>
                </a:lnTo>
                <a:lnTo>
                  <a:pt x="96494" y="840162"/>
                </a:lnTo>
                <a:lnTo>
                  <a:pt x="63799" y="807477"/>
                </a:lnTo>
                <a:lnTo>
                  <a:pt x="37036" y="769629"/>
                </a:lnTo>
                <a:lnTo>
                  <a:pt x="16971" y="727382"/>
                </a:lnTo>
                <a:lnTo>
                  <a:pt x="4370" y="681504"/>
                </a:lnTo>
                <a:lnTo>
                  <a:pt x="0" y="632758"/>
                </a:lnTo>
                <a:lnTo>
                  <a:pt x="0" y="271182"/>
                </a:lnTo>
                <a:close/>
              </a:path>
            </a:pathLst>
          </a:custGeom>
          <a:ln w="22829">
            <a:solidFill>
              <a:srgbClr val="7500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834721" y="5971907"/>
            <a:ext cx="1065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5" dirty="0">
                <a:solidFill>
                  <a:srgbClr val="E3F0FF"/>
                </a:solidFill>
                <a:latin typeface="Arial"/>
                <a:cs typeface="Arial"/>
              </a:rPr>
              <a:t>T</a:t>
            </a:r>
            <a:r>
              <a:rPr sz="1800" spc="-80" dirty="0">
                <a:solidFill>
                  <a:srgbClr val="E3F0FF"/>
                </a:solidFill>
                <a:latin typeface="Arial"/>
                <a:cs typeface="Arial"/>
              </a:rPr>
              <a:t>e</a:t>
            </a:r>
            <a:r>
              <a:rPr sz="1800" spc="-125" dirty="0">
                <a:solidFill>
                  <a:srgbClr val="E3F0FF"/>
                </a:solidFill>
                <a:latin typeface="Arial"/>
                <a:cs typeface="Arial"/>
              </a:rPr>
              <a:t>c</a:t>
            </a:r>
            <a:r>
              <a:rPr sz="1800" spc="-114" dirty="0">
                <a:solidFill>
                  <a:srgbClr val="E3F0FF"/>
                </a:solidFill>
                <a:latin typeface="Arial"/>
                <a:cs typeface="Arial"/>
              </a:rPr>
              <a:t>hn</a:t>
            </a:r>
            <a:r>
              <a:rPr sz="1800" spc="-25" dirty="0">
                <a:solidFill>
                  <a:srgbClr val="E3F0FF"/>
                </a:solidFill>
                <a:latin typeface="Arial"/>
                <a:cs typeface="Arial"/>
              </a:rPr>
              <a:t>o</a:t>
            </a:r>
            <a:r>
              <a:rPr sz="1800" spc="-10" dirty="0">
                <a:solidFill>
                  <a:srgbClr val="E3F0FF"/>
                </a:solidFill>
                <a:latin typeface="Arial"/>
                <a:cs typeface="Arial"/>
              </a:rPr>
              <a:t>l</a:t>
            </a:r>
            <a:r>
              <a:rPr sz="1800" spc="-25" dirty="0">
                <a:solidFill>
                  <a:srgbClr val="E3F0FF"/>
                </a:solidFill>
                <a:latin typeface="Arial"/>
                <a:cs typeface="Arial"/>
              </a:rPr>
              <a:t>o</a:t>
            </a:r>
            <a:r>
              <a:rPr sz="1800" spc="-204" dirty="0">
                <a:solidFill>
                  <a:srgbClr val="E3F0FF"/>
                </a:solidFill>
                <a:latin typeface="Arial"/>
                <a:cs typeface="Arial"/>
              </a:rPr>
              <a:t>g</a:t>
            </a:r>
            <a:r>
              <a:rPr sz="1800" spc="-114" dirty="0">
                <a:solidFill>
                  <a:srgbClr val="E3F0FF"/>
                </a:solidFill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673100" y="4508500"/>
            <a:ext cx="1625600" cy="118110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22300" y="4635500"/>
            <a:ext cx="1333500" cy="100330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67969" y="4609357"/>
            <a:ext cx="1356359" cy="90394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67969" y="4609350"/>
            <a:ext cx="1356360" cy="904240"/>
          </a:xfrm>
          <a:custGeom>
            <a:avLst/>
            <a:gdLst/>
            <a:ahLst/>
            <a:cxnLst/>
            <a:rect l="l" t="t" r="r" b="b"/>
            <a:pathLst>
              <a:path w="1356360" h="904239">
                <a:moveTo>
                  <a:pt x="0" y="271182"/>
                </a:moveTo>
                <a:lnTo>
                  <a:pt x="4370" y="222436"/>
                </a:lnTo>
                <a:lnTo>
                  <a:pt x="16971" y="176558"/>
                </a:lnTo>
                <a:lnTo>
                  <a:pt x="37036" y="134311"/>
                </a:lnTo>
                <a:lnTo>
                  <a:pt x="63799" y="96463"/>
                </a:lnTo>
                <a:lnTo>
                  <a:pt x="96494" y="63778"/>
                </a:lnTo>
                <a:lnTo>
                  <a:pt x="134355" y="37024"/>
                </a:lnTo>
                <a:lnTo>
                  <a:pt x="176616" y="16965"/>
                </a:lnTo>
                <a:lnTo>
                  <a:pt x="222510" y="4369"/>
                </a:lnTo>
                <a:lnTo>
                  <a:pt x="271271" y="0"/>
                </a:lnTo>
                <a:lnTo>
                  <a:pt x="1085089" y="0"/>
                </a:lnTo>
                <a:lnTo>
                  <a:pt x="1133850" y="4369"/>
                </a:lnTo>
                <a:lnTo>
                  <a:pt x="1179743" y="16965"/>
                </a:lnTo>
                <a:lnTo>
                  <a:pt x="1222004" y="37024"/>
                </a:lnTo>
                <a:lnTo>
                  <a:pt x="1259864" y="63778"/>
                </a:lnTo>
                <a:lnTo>
                  <a:pt x="1292559" y="96463"/>
                </a:lnTo>
                <a:lnTo>
                  <a:pt x="1319323" y="134311"/>
                </a:lnTo>
                <a:lnTo>
                  <a:pt x="1339388" y="176558"/>
                </a:lnTo>
                <a:lnTo>
                  <a:pt x="1351989" y="222436"/>
                </a:lnTo>
                <a:lnTo>
                  <a:pt x="1356359" y="271182"/>
                </a:lnTo>
                <a:lnTo>
                  <a:pt x="1356359" y="632758"/>
                </a:lnTo>
                <a:lnTo>
                  <a:pt x="1351989" y="681504"/>
                </a:lnTo>
                <a:lnTo>
                  <a:pt x="1339388" y="727382"/>
                </a:lnTo>
                <a:lnTo>
                  <a:pt x="1319323" y="769629"/>
                </a:lnTo>
                <a:lnTo>
                  <a:pt x="1292559" y="807477"/>
                </a:lnTo>
                <a:lnTo>
                  <a:pt x="1259864" y="840162"/>
                </a:lnTo>
                <a:lnTo>
                  <a:pt x="1222004" y="866916"/>
                </a:lnTo>
                <a:lnTo>
                  <a:pt x="1179743" y="886975"/>
                </a:lnTo>
                <a:lnTo>
                  <a:pt x="1133850" y="899571"/>
                </a:lnTo>
                <a:lnTo>
                  <a:pt x="1085089" y="903940"/>
                </a:lnTo>
                <a:lnTo>
                  <a:pt x="271271" y="903940"/>
                </a:lnTo>
                <a:lnTo>
                  <a:pt x="222510" y="899571"/>
                </a:lnTo>
                <a:lnTo>
                  <a:pt x="176616" y="886975"/>
                </a:lnTo>
                <a:lnTo>
                  <a:pt x="134355" y="866916"/>
                </a:lnTo>
                <a:lnTo>
                  <a:pt x="96494" y="840162"/>
                </a:lnTo>
                <a:lnTo>
                  <a:pt x="63799" y="807477"/>
                </a:lnTo>
                <a:lnTo>
                  <a:pt x="37036" y="769629"/>
                </a:lnTo>
                <a:lnTo>
                  <a:pt x="16971" y="727382"/>
                </a:lnTo>
                <a:lnTo>
                  <a:pt x="4370" y="681504"/>
                </a:lnTo>
                <a:lnTo>
                  <a:pt x="0" y="632758"/>
                </a:lnTo>
                <a:lnTo>
                  <a:pt x="0" y="271182"/>
                </a:lnTo>
                <a:close/>
              </a:path>
            </a:pathLst>
          </a:custGeom>
          <a:ln w="22829">
            <a:solidFill>
              <a:srgbClr val="7500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834721" y="4763286"/>
            <a:ext cx="771525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spc="-90" dirty="0">
                <a:solidFill>
                  <a:srgbClr val="E3F0FF"/>
                </a:solidFill>
                <a:latin typeface="Arial"/>
                <a:cs typeface="Arial"/>
              </a:rPr>
              <a:t>C</a:t>
            </a:r>
            <a:r>
              <a:rPr sz="1800" spc="-65" dirty="0">
                <a:solidFill>
                  <a:srgbClr val="E3F0FF"/>
                </a:solidFill>
                <a:latin typeface="Arial"/>
                <a:cs typeface="Arial"/>
              </a:rPr>
              <a:t>u</a:t>
            </a:r>
            <a:r>
              <a:rPr sz="1800" spc="90" dirty="0">
                <a:solidFill>
                  <a:srgbClr val="E3F0FF"/>
                </a:solidFill>
                <a:latin typeface="Arial"/>
                <a:cs typeface="Arial"/>
              </a:rPr>
              <a:t>r</a:t>
            </a:r>
            <a:r>
              <a:rPr sz="1800" spc="70" dirty="0">
                <a:solidFill>
                  <a:srgbClr val="E3F0FF"/>
                </a:solidFill>
                <a:latin typeface="Arial"/>
                <a:cs typeface="Arial"/>
              </a:rPr>
              <a:t>r</a:t>
            </a:r>
            <a:r>
              <a:rPr sz="1800" spc="-145" dirty="0">
                <a:solidFill>
                  <a:srgbClr val="E3F0FF"/>
                </a:solidFill>
                <a:latin typeface="Arial"/>
                <a:cs typeface="Arial"/>
              </a:rPr>
              <a:t>e</a:t>
            </a:r>
            <a:r>
              <a:rPr sz="1800" spc="-114" dirty="0">
                <a:solidFill>
                  <a:srgbClr val="E3F0FF"/>
                </a:solidFill>
                <a:latin typeface="Arial"/>
                <a:cs typeface="Arial"/>
              </a:rPr>
              <a:t>n</a:t>
            </a:r>
            <a:r>
              <a:rPr sz="1800" spc="95" dirty="0">
                <a:solidFill>
                  <a:srgbClr val="E3F0FF"/>
                </a:solidFill>
                <a:latin typeface="Arial"/>
                <a:cs typeface="Arial"/>
              </a:rPr>
              <a:t>t  </a:t>
            </a:r>
            <a:r>
              <a:rPr sz="1800" spc="-45" dirty="0">
                <a:solidFill>
                  <a:srgbClr val="E3F0FF"/>
                </a:solidFill>
                <a:latin typeface="Arial"/>
                <a:cs typeface="Arial"/>
              </a:rPr>
              <a:t>product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2118677" y="2853220"/>
            <a:ext cx="582295" cy="102870"/>
          </a:xfrm>
          <a:custGeom>
            <a:avLst/>
            <a:gdLst/>
            <a:ahLst/>
            <a:cxnLst/>
            <a:rect l="l" t="t" r="r" b="b"/>
            <a:pathLst>
              <a:path w="582294" h="102869">
                <a:moveTo>
                  <a:pt x="479348" y="0"/>
                </a:moveTo>
                <a:lnTo>
                  <a:pt x="502183" y="34239"/>
                </a:lnTo>
                <a:lnTo>
                  <a:pt x="0" y="34239"/>
                </a:lnTo>
                <a:lnTo>
                  <a:pt x="0" y="68478"/>
                </a:lnTo>
                <a:lnTo>
                  <a:pt x="502183" y="68478"/>
                </a:lnTo>
                <a:lnTo>
                  <a:pt x="479348" y="102717"/>
                </a:lnTo>
                <a:lnTo>
                  <a:pt x="582104" y="51358"/>
                </a:lnTo>
                <a:lnTo>
                  <a:pt x="4793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118677" y="3926649"/>
            <a:ext cx="582295" cy="102870"/>
          </a:xfrm>
          <a:custGeom>
            <a:avLst/>
            <a:gdLst/>
            <a:ahLst/>
            <a:cxnLst/>
            <a:rect l="l" t="t" r="r" b="b"/>
            <a:pathLst>
              <a:path w="582294" h="102870">
                <a:moveTo>
                  <a:pt x="479348" y="0"/>
                </a:moveTo>
                <a:lnTo>
                  <a:pt x="502183" y="34239"/>
                </a:lnTo>
                <a:lnTo>
                  <a:pt x="0" y="34239"/>
                </a:lnTo>
                <a:lnTo>
                  <a:pt x="0" y="68478"/>
                </a:lnTo>
                <a:lnTo>
                  <a:pt x="502183" y="68478"/>
                </a:lnTo>
                <a:lnTo>
                  <a:pt x="479348" y="102717"/>
                </a:lnTo>
                <a:lnTo>
                  <a:pt x="582104" y="51358"/>
                </a:lnTo>
                <a:lnTo>
                  <a:pt x="4793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118677" y="5000078"/>
            <a:ext cx="582295" cy="102870"/>
          </a:xfrm>
          <a:custGeom>
            <a:avLst/>
            <a:gdLst/>
            <a:ahLst/>
            <a:cxnLst/>
            <a:rect l="l" t="t" r="r" b="b"/>
            <a:pathLst>
              <a:path w="582294" h="102870">
                <a:moveTo>
                  <a:pt x="479348" y="0"/>
                </a:moveTo>
                <a:lnTo>
                  <a:pt x="502183" y="34239"/>
                </a:lnTo>
                <a:lnTo>
                  <a:pt x="0" y="34239"/>
                </a:lnTo>
                <a:lnTo>
                  <a:pt x="0" y="68478"/>
                </a:lnTo>
                <a:lnTo>
                  <a:pt x="502183" y="68478"/>
                </a:lnTo>
                <a:lnTo>
                  <a:pt x="479348" y="102717"/>
                </a:lnTo>
                <a:lnTo>
                  <a:pt x="582104" y="51358"/>
                </a:lnTo>
                <a:lnTo>
                  <a:pt x="4793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118677" y="6073508"/>
            <a:ext cx="582295" cy="102870"/>
          </a:xfrm>
          <a:custGeom>
            <a:avLst/>
            <a:gdLst/>
            <a:ahLst/>
            <a:cxnLst/>
            <a:rect l="l" t="t" r="r" b="b"/>
            <a:pathLst>
              <a:path w="582294" h="102870">
                <a:moveTo>
                  <a:pt x="479348" y="0"/>
                </a:moveTo>
                <a:lnTo>
                  <a:pt x="502183" y="34239"/>
                </a:lnTo>
                <a:lnTo>
                  <a:pt x="0" y="34239"/>
                </a:lnTo>
                <a:lnTo>
                  <a:pt x="0" y="68478"/>
                </a:lnTo>
                <a:lnTo>
                  <a:pt x="502183" y="68478"/>
                </a:lnTo>
                <a:lnTo>
                  <a:pt x="479348" y="102717"/>
                </a:lnTo>
                <a:lnTo>
                  <a:pt x="582104" y="51358"/>
                </a:lnTo>
                <a:lnTo>
                  <a:pt x="4793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76881" y="800585"/>
            <a:ext cx="31356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70" dirty="0">
                <a:latin typeface="Trebuchet MS"/>
                <a:cs typeface="Trebuchet MS"/>
              </a:rPr>
              <a:t>Sprint</a:t>
            </a:r>
            <a:r>
              <a:rPr sz="4000" spc="-370" dirty="0">
                <a:latin typeface="Trebuchet MS"/>
                <a:cs typeface="Trebuchet MS"/>
              </a:rPr>
              <a:t> </a:t>
            </a:r>
            <a:r>
              <a:rPr sz="4000" spc="-160" dirty="0">
                <a:latin typeface="Trebuchet MS"/>
                <a:cs typeface="Trebuchet MS"/>
              </a:rPr>
              <a:t>planning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7406" y="1437599"/>
            <a:ext cx="7462520" cy="2501265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321945" indent="-309245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z="1800" spc="-140" dirty="0">
                <a:latin typeface="Trebuchet MS"/>
                <a:cs typeface="Trebuchet MS"/>
              </a:rPr>
              <a:t>Team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selects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items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from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the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product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backlog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they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can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commit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to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completing</a:t>
            </a:r>
            <a:endParaRPr sz="1800" dirty="0">
              <a:latin typeface="Trebuchet MS"/>
              <a:cs typeface="Trebuchet MS"/>
            </a:endParaRPr>
          </a:p>
          <a:p>
            <a:pPr marL="321945" indent="-309245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z="1800" spc="-75" dirty="0">
                <a:latin typeface="Trebuchet MS"/>
                <a:cs typeface="Trebuchet MS"/>
              </a:rPr>
              <a:t>Sprint </a:t>
            </a:r>
            <a:r>
              <a:rPr sz="1800" spc="-80" dirty="0">
                <a:latin typeface="Trebuchet MS"/>
                <a:cs typeface="Trebuchet MS"/>
              </a:rPr>
              <a:t>backlog </a:t>
            </a:r>
            <a:r>
              <a:rPr sz="1800" spc="-65" dirty="0">
                <a:latin typeface="Trebuchet MS"/>
                <a:cs typeface="Trebuchet MS"/>
              </a:rPr>
              <a:t>is</a:t>
            </a:r>
            <a:r>
              <a:rPr sz="1800" spc="-25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created</a:t>
            </a:r>
            <a:endParaRPr sz="1800" dirty="0">
              <a:latin typeface="Trebuchet MS"/>
              <a:cs typeface="Trebuchet MS"/>
            </a:endParaRPr>
          </a:p>
          <a:p>
            <a:pPr marL="628650" lvl="1" indent="-257810">
              <a:lnSpc>
                <a:spcPct val="100000"/>
              </a:lnSpc>
              <a:spcBef>
                <a:spcPts val="640"/>
              </a:spcBef>
              <a:buFont typeface="Arial"/>
              <a:buChar char="–"/>
              <a:tabLst>
                <a:tab pos="628650" algn="l"/>
                <a:tab pos="629285" algn="l"/>
              </a:tabLst>
            </a:pPr>
            <a:r>
              <a:rPr sz="1800" spc="-110" dirty="0">
                <a:latin typeface="Trebuchet MS"/>
                <a:cs typeface="Trebuchet MS"/>
              </a:rPr>
              <a:t>Tasks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are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identified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and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each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is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estimated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(1-16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hours)</a:t>
            </a:r>
            <a:endParaRPr sz="1800" dirty="0">
              <a:latin typeface="Trebuchet MS"/>
              <a:cs typeface="Trebuchet MS"/>
            </a:endParaRPr>
          </a:p>
          <a:p>
            <a:pPr marL="628650" lvl="1" indent="-257810">
              <a:lnSpc>
                <a:spcPct val="100000"/>
              </a:lnSpc>
              <a:spcBef>
                <a:spcPts val="640"/>
              </a:spcBef>
              <a:buFont typeface="Arial"/>
              <a:buChar char="–"/>
              <a:tabLst>
                <a:tab pos="628650" algn="l"/>
                <a:tab pos="629285" algn="l"/>
              </a:tabLst>
            </a:pPr>
            <a:r>
              <a:rPr sz="1800" spc="-105" dirty="0">
                <a:latin typeface="Trebuchet MS"/>
                <a:cs typeface="Trebuchet MS"/>
              </a:rPr>
              <a:t>Collaboratively, </a:t>
            </a:r>
            <a:r>
              <a:rPr sz="1800" spc="-60" dirty="0">
                <a:latin typeface="Trebuchet MS"/>
                <a:cs typeface="Trebuchet MS"/>
              </a:rPr>
              <a:t>not </a:t>
            </a:r>
            <a:r>
              <a:rPr sz="1800" spc="-55" dirty="0">
                <a:latin typeface="Trebuchet MS"/>
                <a:cs typeface="Trebuchet MS"/>
              </a:rPr>
              <a:t>done</a:t>
            </a:r>
            <a:r>
              <a:rPr lang="en-US" sz="1800" spc="-55" dirty="0">
                <a:latin typeface="Trebuchet MS"/>
                <a:cs typeface="Trebuchet MS"/>
              </a:rPr>
              <a:t> </a:t>
            </a:r>
            <a:r>
              <a:rPr sz="1800" spc="-420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alone by </a:t>
            </a:r>
            <a:r>
              <a:rPr sz="1800" spc="-80" dirty="0">
                <a:latin typeface="Trebuchet MS"/>
                <a:cs typeface="Trebuchet MS"/>
              </a:rPr>
              <a:t>the </a:t>
            </a:r>
            <a:r>
              <a:rPr sz="1800" spc="-45" dirty="0">
                <a:latin typeface="Trebuchet MS"/>
                <a:cs typeface="Trebuchet MS"/>
              </a:rPr>
              <a:t>ScrumMaster</a:t>
            </a:r>
            <a:endParaRPr sz="1800" dirty="0">
              <a:latin typeface="Trebuchet MS"/>
              <a:cs typeface="Trebuchet MS"/>
            </a:endParaRPr>
          </a:p>
          <a:p>
            <a:pPr marL="321945" indent="-309245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z="1800" spc="-85" dirty="0">
                <a:latin typeface="Trebuchet MS"/>
                <a:cs typeface="Trebuchet MS"/>
              </a:rPr>
              <a:t>High-level </a:t>
            </a:r>
            <a:r>
              <a:rPr sz="1800" spc="-60" dirty="0">
                <a:latin typeface="Trebuchet MS"/>
                <a:cs typeface="Trebuchet MS"/>
              </a:rPr>
              <a:t>design </a:t>
            </a:r>
            <a:r>
              <a:rPr sz="1800" spc="-65" dirty="0">
                <a:latin typeface="Trebuchet MS"/>
                <a:cs typeface="Trebuchet MS"/>
              </a:rPr>
              <a:t>is</a:t>
            </a:r>
            <a:r>
              <a:rPr sz="1800" spc="-260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considered</a:t>
            </a:r>
            <a:endParaRPr sz="1800" dirty="0">
              <a:latin typeface="Trebuchet MS"/>
              <a:cs typeface="Trebuchet MS"/>
            </a:endParaRPr>
          </a:p>
          <a:p>
            <a:pPr marL="321945" indent="-309245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z="1800" spc="-35" dirty="0">
                <a:latin typeface="Trebuchet MS"/>
                <a:cs typeface="Trebuchet MS"/>
              </a:rPr>
              <a:t>8 </a:t>
            </a:r>
            <a:r>
              <a:rPr sz="1800" spc="-45" dirty="0">
                <a:latin typeface="Trebuchet MS"/>
                <a:cs typeface="Trebuchet MS"/>
              </a:rPr>
              <a:t>hours </a:t>
            </a:r>
            <a:r>
              <a:rPr sz="1800" spc="-250" dirty="0">
                <a:latin typeface="Trebuchet MS"/>
                <a:cs typeface="Trebuchet MS"/>
              </a:rPr>
              <a:t>/ </a:t>
            </a:r>
            <a:r>
              <a:rPr sz="1800" spc="-55" dirty="0">
                <a:latin typeface="Trebuchet MS"/>
                <a:cs typeface="Trebuchet MS"/>
              </a:rPr>
              <a:t>month</a:t>
            </a:r>
            <a:r>
              <a:rPr sz="1800" spc="-210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sprint</a:t>
            </a:r>
            <a:endParaRPr sz="1800" dirty="0">
              <a:latin typeface="Trebuchet MS"/>
              <a:cs typeface="Trebuchet MS"/>
            </a:endParaRPr>
          </a:p>
          <a:p>
            <a:pPr marL="321945" indent="-309245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z="1800" spc="-70" dirty="0">
                <a:latin typeface="Trebuchet MS"/>
                <a:cs typeface="Trebuchet MS"/>
              </a:rPr>
              <a:t>Definition of </a:t>
            </a:r>
            <a:r>
              <a:rPr sz="1800" spc="-55" dirty="0">
                <a:latin typeface="Trebuchet MS"/>
                <a:cs typeface="Trebuchet MS"/>
              </a:rPr>
              <a:t>done</a:t>
            </a:r>
            <a:r>
              <a:rPr sz="1800" spc="-265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agreed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7406" y="3994542"/>
            <a:ext cx="7573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945" indent="-30924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z="1800" spc="-100" dirty="0">
                <a:latin typeface="Trebuchet MS"/>
                <a:cs typeface="Trebuchet MS"/>
              </a:rPr>
              <a:t>The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Product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Owner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can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help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to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clarify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the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selected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Product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Backlog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items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and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06969" y="4184979"/>
            <a:ext cx="1497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0" dirty="0">
                <a:latin typeface="Trebuchet MS"/>
                <a:cs typeface="Trebuchet MS"/>
              </a:rPr>
              <a:t>make</a:t>
            </a:r>
            <a:r>
              <a:rPr sz="1800" spc="-210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trade-offs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56201" y="5704700"/>
            <a:ext cx="569595" cy="137160"/>
          </a:xfrm>
          <a:custGeom>
            <a:avLst/>
            <a:gdLst/>
            <a:ahLst/>
            <a:cxnLst/>
            <a:rect l="l" t="t" r="r" b="b"/>
            <a:pathLst>
              <a:path w="569595" h="137160">
                <a:moveTo>
                  <a:pt x="432384" y="0"/>
                </a:moveTo>
                <a:lnTo>
                  <a:pt x="462826" y="45656"/>
                </a:lnTo>
                <a:lnTo>
                  <a:pt x="0" y="45656"/>
                </a:lnTo>
                <a:lnTo>
                  <a:pt x="0" y="91300"/>
                </a:lnTo>
                <a:lnTo>
                  <a:pt x="462826" y="91300"/>
                </a:lnTo>
                <a:lnTo>
                  <a:pt x="432384" y="136956"/>
                </a:lnTo>
                <a:lnTo>
                  <a:pt x="569391" y="68478"/>
                </a:lnTo>
                <a:lnTo>
                  <a:pt x="432384" y="0"/>
                </a:lnTo>
                <a:close/>
              </a:path>
            </a:pathLst>
          </a:custGeom>
          <a:solidFill>
            <a:srgbClr val="577AB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17600" y="4546600"/>
            <a:ext cx="3733800" cy="2565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41400" y="4533900"/>
            <a:ext cx="3810000" cy="2171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93244" y="4600874"/>
            <a:ext cx="3470021" cy="23163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93244" y="4671558"/>
            <a:ext cx="3470275" cy="1620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255">
              <a:lnSpc>
                <a:spcPts val="3229"/>
              </a:lnSpc>
              <a:spcBef>
                <a:spcPts val="100"/>
              </a:spcBef>
            </a:pPr>
            <a:r>
              <a:rPr sz="2800" spc="15" dirty="0">
                <a:latin typeface="Comic Sans MS"/>
                <a:cs typeface="Comic Sans MS"/>
              </a:rPr>
              <a:t>As </a:t>
            </a:r>
            <a:r>
              <a:rPr sz="2800" dirty="0">
                <a:latin typeface="Comic Sans MS"/>
                <a:cs typeface="Comic Sans MS"/>
              </a:rPr>
              <a:t>a</a:t>
            </a:r>
            <a:r>
              <a:rPr sz="2800" spc="65" dirty="0">
                <a:latin typeface="Comic Sans MS"/>
                <a:cs typeface="Comic Sans MS"/>
              </a:rPr>
              <a:t> </a:t>
            </a:r>
            <a:r>
              <a:rPr sz="2800" spc="20" dirty="0">
                <a:latin typeface="Comic Sans MS"/>
                <a:cs typeface="Comic Sans MS"/>
              </a:rPr>
              <a:t>vacation</a:t>
            </a:r>
            <a:endParaRPr sz="2800">
              <a:latin typeface="Comic Sans MS"/>
              <a:cs typeface="Comic Sans MS"/>
            </a:endParaRPr>
          </a:p>
          <a:p>
            <a:pPr marL="135255" marR="313690" algn="just">
              <a:lnSpc>
                <a:spcPct val="90700"/>
              </a:lnSpc>
              <a:spcBef>
                <a:spcPts val="180"/>
              </a:spcBef>
            </a:pPr>
            <a:r>
              <a:rPr sz="2800" spc="25" dirty="0">
                <a:latin typeface="Comic Sans MS"/>
                <a:cs typeface="Comic Sans MS"/>
              </a:rPr>
              <a:t>planner, </a:t>
            </a:r>
            <a:r>
              <a:rPr sz="2800" dirty="0">
                <a:latin typeface="Comic Sans MS"/>
                <a:cs typeface="Comic Sans MS"/>
              </a:rPr>
              <a:t>I </a:t>
            </a:r>
            <a:r>
              <a:rPr sz="2800" spc="25" dirty="0">
                <a:latin typeface="Comic Sans MS"/>
                <a:cs typeface="Comic Sans MS"/>
              </a:rPr>
              <a:t>want </a:t>
            </a:r>
            <a:r>
              <a:rPr sz="2800" spc="10" dirty="0">
                <a:latin typeface="Comic Sans MS"/>
                <a:cs typeface="Comic Sans MS"/>
              </a:rPr>
              <a:t>to  </a:t>
            </a:r>
            <a:r>
              <a:rPr sz="2800" spc="15" dirty="0">
                <a:latin typeface="Comic Sans MS"/>
                <a:cs typeface="Comic Sans MS"/>
              </a:rPr>
              <a:t>see </a:t>
            </a:r>
            <a:r>
              <a:rPr sz="2800" spc="20" dirty="0">
                <a:latin typeface="Comic Sans MS"/>
                <a:cs typeface="Comic Sans MS"/>
              </a:rPr>
              <a:t>photos </a:t>
            </a:r>
            <a:r>
              <a:rPr sz="2800" spc="10" dirty="0">
                <a:latin typeface="Comic Sans MS"/>
                <a:cs typeface="Comic Sans MS"/>
              </a:rPr>
              <a:t>of </a:t>
            </a:r>
            <a:r>
              <a:rPr sz="2800" spc="15" dirty="0">
                <a:latin typeface="Comic Sans MS"/>
                <a:cs typeface="Comic Sans MS"/>
              </a:rPr>
              <a:t>the  </a:t>
            </a:r>
            <a:r>
              <a:rPr sz="2800" spc="20" dirty="0">
                <a:latin typeface="Comic Sans MS"/>
                <a:cs typeface="Comic Sans MS"/>
              </a:rPr>
              <a:t>hotels.</a:t>
            </a:r>
            <a:endParaRPr sz="2800">
              <a:latin typeface="Comic Sans MS"/>
              <a:cs typeface="Comic Sans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130800" y="4660900"/>
            <a:ext cx="4305300" cy="2311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32653" y="4756243"/>
            <a:ext cx="4023867" cy="203386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32653" y="4756238"/>
            <a:ext cx="4023995" cy="2033905"/>
          </a:xfrm>
          <a:custGeom>
            <a:avLst/>
            <a:gdLst/>
            <a:ahLst/>
            <a:cxnLst/>
            <a:rect l="l" t="t" r="r" b="b"/>
            <a:pathLst>
              <a:path w="4023995" h="2033904">
                <a:moveTo>
                  <a:pt x="0" y="271173"/>
                </a:moveTo>
                <a:lnTo>
                  <a:pt x="4370" y="222429"/>
                </a:lnTo>
                <a:lnTo>
                  <a:pt x="16970" y="176552"/>
                </a:lnTo>
                <a:lnTo>
                  <a:pt x="37035" y="134307"/>
                </a:lnTo>
                <a:lnTo>
                  <a:pt x="63797" y="96459"/>
                </a:lnTo>
                <a:lnTo>
                  <a:pt x="96491" y="63776"/>
                </a:lnTo>
                <a:lnTo>
                  <a:pt x="134351" y="37023"/>
                </a:lnTo>
                <a:lnTo>
                  <a:pt x="176610" y="16965"/>
                </a:lnTo>
                <a:lnTo>
                  <a:pt x="222503" y="4368"/>
                </a:lnTo>
                <a:lnTo>
                  <a:pt x="271262" y="0"/>
                </a:lnTo>
                <a:lnTo>
                  <a:pt x="3752599" y="0"/>
                </a:lnTo>
                <a:lnTo>
                  <a:pt x="3801359" y="4368"/>
                </a:lnTo>
                <a:lnTo>
                  <a:pt x="3847253" y="16965"/>
                </a:lnTo>
                <a:lnTo>
                  <a:pt x="3889513" y="37023"/>
                </a:lnTo>
                <a:lnTo>
                  <a:pt x="3927374" y="63776"/>
                </a:lnTo>
                <a:lnTo>
                  <a:pt x="3960069" y="96459"/>
                </a:lnTo>
                <a:lnTo>
                  <a:pt x="3986832" y="134307"/>
                </a:lnTo>
                <a:lnTo>
                  <a:pt x="4006897" y="176552"/>
                </a:lnTo>
                <a:lnTo>
                  <a:pt x="4019498" y="222429"/>
                </a:lnTo>
                <a:lnTo>
                  <a:pt x="4023869" y="271173"/>
                </a:lnTo>
                <a:lnTo>
                  <a:pt x="4023869" y="1762695"/>
                </a:lnTo>
                <a:lnTo>
                  <a:pt x="4019498" y="1811437"/>
                </a:lnTo>
                <a:lnTo>
                  <a:pt x="4006897" y="1857313"/>
                </a:lnTo>
                <a:lnTo>
                  <a:pt x="3986832" y="1899558"/>
                </a:lnTo>
                <a:lnTo>
                  <a:pt x="3960069" y="1937405"/>
                </a:lnTo>
                <a:lnTo>
                  <a:pt x="3927374" y="1970089"/>
                </a:lnTo>
                <a:lnTo>
                  <a:pt x="3889513" y="1996843"/>
                </a:lnTo>
                <a:lnTo>
                  <a:pt x="3847253" y="2016901"/>
                </a:lnTo>
                <a:lnTo>
                  <a:pt x="3801359" y="2029498"/>
                </a:lnTo>
                <a:lnTo>
                  <a:pt x="3752599" y="2033867"/>
                </a:lnTo>
                <a:lnTo>
                  <a:pt x="271262" y="2033867"/>
                </a:lnTo>
                <a:lnTo>
                  <a:pt x="222503" y="2029498"/>
                </a:lnTo>
                <a:lnTo>
                  <a:pt x="176610" y="2016901"/>
                </a:lnTo>
                <a:lnTo>
                  <a:pt x="134351" y="1996843"/>
                </a:lnTo>
                <a:lnTo>
                  <a:pt x="96491" y="1970089"/>
                </a:lnTo>
                <a:lnTo>
                  <a:pt x="63797" y="1937405"/>
                </a:lnTo>
                <a:lnTo>
                  <a:pt x="37035" y="1899558"/>
                </a:lnTo>
                <a:lnTo>
                  <a:pt x="16970" y="1857313"/>
                </a:lnTo>
                <a:lnTo>
                  <a:pt x="4370" y="1811437"/>
                </a:lnTo>
                <a:lnTo>
                  <a:pt x="0" y="1762695"/>
                </a:lnTo>
                <a:lnTo>
                  <a:pt x="0" y="271173"/>
                </a:lnTo>
                <a:close/>
              </a:path>
            </a:pathLst>
          </a:custGeom>
          <a:ln w="22828">
            <a:solidFill>
              <a:srgbClr val="003C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321680" y="4842352"/>
            <a:ext cx="3153410" cy="152400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5080">
              <a:lnSpc>
                <a:spcPct val="97900"/>
              </a:lnSpc>
              <a:spcBef>
                <a:spcPts val="150"/>
              </a:spcBef>
            </a:pP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Code </a:t>
            </a:r>
            <a:r>
              <a:rPr sz="2000" spc="-6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middle 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tier </a:t>
            </a:r>
            <a:r>
              <a:rPr sz="2000" spc="-75" dirty="0">
                <a:solidFill>
                  <a:srgbClr val="FFFFFF"/>
                </a:solidFill>
                <a:latin typeface="Arial"/>
                <a:cs typeface="Arial"/>
              </a:rPr>
              <a:t>(8 hours)  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Code </a:t>
            </a:r>
            <a:r>
              <a:rPr sz="2000" spc="-6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000" spc="-110" dirty="0">
                <a:solidFill>
                  <a:srgbClr val="FFFFFF"/>
                </a:solidFill>
                <a:latin typeface="Arial"/>
                <a:cs typeface="Arial"/>
              </a:rPr>
              <a:t>user 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interface </a:t>
            </a:r>
            <a:r>
              <a:rPr sz="2000" spc="-65" dirty="0">
                <a:solidFill>
                  <a:srgbClr val="FFFFFF"/>
                </a:solidFill>
                <a:latin typeface="Arial"/>
                <a:cs typeface="Arial"/>
              </a:rPr>
              <a:t>(4)  </a:t>
            </a:r>
            <a:r>
              <a:rPr sz="2000" spc="35" dirty="0">
                <a:solidFill>
                  <a:srgbClr val="FFFFFF"/>
                </a:solidFill>
                <a:latin typeface="Arial"/>
                <a:cs typeface="Arial"/>
              </a:rPr>
              <a:t>Write 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test 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fixtures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Arial"/>
                <a:cs typeface="Arial"/>
              </a:rPr>
              <a:t>(4)</a:t>
            </a:r>
            <a:endParaRPr sz="2000">
              <a:latin typeface="Arial"/>
              <a:cs typeface="Arial"/>
            </a:endParaRPr>
          </a:p>
          <a:p>
            <a:pPr marL="12700" marR="134620">
              <a:lnSpc>
                <a:spcPts val="2300"/>
              </a:lnSpc>
              <a:spcBef>
                <a:spcPts val="155"/>
              </a:spcBef>
            </a:pP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Code </a:t>
            </a:r>
            <a:r>
              <a:rPr sz="2000" spc="-6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foo </a:t>
            </a:r>
            <a:r>
              <a:rPr sz="2000" spc="-185" dirty="0">
                <a:solidFill>
                  <a:srgbClr val="FFFFFF"/>
                </a:solidFill>
                <a:latin typeface="Arial"/>
                <a:cs typeface="Arial"/>
              </a:rPr>
              <a:t>class </a:t>
            </a:r>
            <a:r>
              <a:rPr sz="2000" spc="-65" dirty="0">
                <a:solidFill>
                  <a:srgbClr val="FFFFFF"/>
                </a:solidFill>
                <a:latin typeface="Arial"/>
                <a:cs typeface="Arial"/>
              </a:rPr>
              <a:t>(6)  </a:t>
            </a:r>
            <a:r>
              <a:rPr sz="2000" spc="-110" dirty="0">
                <a:solidFill>
                  <a:srgbClr val="FFFFFF"/>
                </a:solidFill>
                <a:latin typeface="Arial"/>
                <a:cs typeface="Arial"/>
              </a:rPr>
              <a:t>Update 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performance 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tests</a:t>
            </a:r>
            <a:r>
              <a:rPr sz="200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Arial"/>
                <a:cs typeface="Arial"/>
              </a:rPr>
              <a:t>(4)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7387" y="1103124"/>
            <a:ext cx="37496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70" dirty="0">
                <a:latin typeface="Trebuchet MS"/>
                <a:cs typeface="Trebuchet MS"/>
              </a:rPr>
              <a:t>Definition </a:t>
            </a:r>
            <a:r>
              <a:rPr sz="4000" spc="-155" dirty="0">
                <a:latin typeface="Trebuchet MS"/>
                <a:cs typeface="Trebuchet MS"/>
              </a:rPr>
              <a:t>of</a:t>
            </a:r>
            <a:r>
              <a:rPr sz="4000" spc="-540" dirty="0">
                <a:latin typeface="Trebuchet MS"/>
                <a:cs typeface="Trebuchet MS"/>
              </a:rPr>
              <a:t> </a:t>
            </a:r>
            <a:r>
              <a:rPr sz="4000" spc="-125" dirty="0">
                <a:latin typeface="Trebuchet MS"/>
                <a:cs typeface="Trebuchet MS"/>
              </a:rPr>
              <a:t>done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8601" y="2178222"/>
            <a:ext cx="7572375" cy="362394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21945" marR="5080" indent="-309245">
              <a:lnSpc>
                <a:spcPct val="100499"/>
              </a:lnSpc>
              <a:spcBef>
                <a:spcPts val="80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z="2900" spc="-10" dirty="0">
                <a:latin typeface="Trebuchet MS"/>
                <a:cs typeface="Trebuchet MS"/>
              </a:rPr>
              <a:t>DoD</a:t>
            </a:r>
            <a:r>
              <a:rPr sz="2900" spc="-225" dirty="0">
                <a:latin typeface="Trebuchet MS"/>
                <a:cs typeface="Trebuchet MS"/>
              </a:rPr>
              <a:t> </a:t>
            </a:r>
            <a:r>
              <a:rPr sz="2900" spc="-105" dirty="0">
                <a:latin typeface="Trebuchet MS"/>
                <a:cs typeface="Trebuchet MS"/>
              </a:rPr>
              <a:t>is</a:t>
            </a:r>
            <a:r>
              <a:rPr sz="2900" spc="-229" dirty="0">
                <a:latin typeface="Trebuchet MS"/>
                <a:cs typeface="Trebuchet MS"/>
              </a:rPr>
              <a:t> </a:t>
            </a:r>
            <a:r>
              <a:rPr sz="2900" spc="-135" dirty="0">
                <a:latin typeface="Trebuchet MS"/>
                <a:cs typeface="Trebuchet MS"/>
              </a:rPr>
              <a:t>a</a:t>
            </a:r>
            <a:r>
              <a:rPr sz="2900" spc="-220" dirty="0">
                <a:latin typeface="Trebuchet MS"/>
                <a:cs typeface="Trebuchet MS"/>
              </a:rPr>
              <a:t> </a:t>
            </a:r>
            <a:r>
              <a:rPr sz="2900" spc="-160" dirty="0">
                <a:latin typeface="Trebuchet MS"/>
                <a:cs typeface="Trebuchet MS"/>
              </a:rPr>
              <a:t>checklist</a:t>
            </a:r>
            <a:r>
              <a:rPr sz="2900" spc="-220" dirty="0">
                <a:latin typeface="Trebuchet MS"/>
                <a:cs typeface="Trebuchet MS"/>
              </a:rPr>
              <a:t> </a:t>
            </a:r>
            <a:r>
              <a:rPr sz="2900" spc="-114" dirty="0">
                <a:latin typeface="Trebuchet MS"/>
                <a:cs typeface="Trebuchet MS"/>
              </a:rPr>
              <a:t>of</a:t>
            </a:r>
            <a:r>
              <a:rPr sz="2900" spc="-229" dirty="0">
                <a:latin typeface="Trebuchet MS"/>
                <a:cs typeface="Trebuchet MS"/>
              </a:rPr>
              <a:t> </a:t>
            </a:r>
            <a:r>
              <a:rPr sz="2900" spc="-165" dirty="0">
                <a:latin typeface="Trebuchet MS"/>
                <a:cs typeface="Trebuchet MS"/>
              </a:rPr>
              <a:t>acceptance</a:t>
            </a:r>
            <a:r>
              <a:rPr sz="2900" spc="-235" dirty="0">
                <a:latin typeface="Trebuchet MS"/>
                <a:cs typeface="Trebuchet MS"/>
              </a:rPr>
              <a:t> </a:t>
            </a:r>
            <a:r>
              <a:rPr sz="2900" spc="-165" dirty="0">
                <a:latin typeface="Trebuchet MS"/>
                <a:cs typeface="Trebuchet MS"/>
              </a:rPr>
              <a:t>criteria</a:t>
            </a:r>
            <a:r>
              <a:rPr sz="2900" spc="-210" dirty="0">
                <a:latin typeface="Trebuchet MS"/>
                <a:cs typeface="Trebuchet MS"/>
              </a:rPr>
              <a:t> </a:t>
            </a:r>
            <a:r>
              <a:rPr sz="2900" spc="-130" dirty="0">
                <a:latin typeface="Trebuchet MS"/>
                <a:cs typeface="Trebuchet MS"/>
              </a:rPr>
              <a:t>required  </a:t>
            </a:r>
            <a:r>
              <a:rPr sz="2900" spc="-120" dirty="0">
                <a:latin typeface="Trebuchet MS"/>
                <a:cs typeface="Trebuchet MS"/>
              </a:rPr>
              <a:t>to produce</a:t>
            </a:r>
            <a:r>
              <a:rPr sz="2900" spc="-350" dirty="0">
                <a:latin typeface="Trebuchet MS"/>
                <a:cs typeface="Trebuchet MS"/>
              </a:rPr>
              <a:t> </a:t>
            </a:r>
            <a:r>
              <a:rPr sz="2900" spc="-130" dirty="0">
                <a:latin typeface="Trebuchet MS"/>
                <a:cs typeface="Trebuchet MS"/>
              </a:rPr>
              <a:t>software</a:t>
            </a:r>
            <a:endParaRPr sz="2900" dirty="0">
              <a:latin typeface="Trebuchet MS"/>
              <a:cs typeface="Trebuchet MS"/>
            </a:endParaRPr>
          </a:p>
          <a:p>
            <a:pPr marL="321945" indent="-309245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z="2900" spc="-15" dirty="0">
                <a:latin typeface="Trebuchet MS"/>
                <a:cs typeface="Trebuchet MS"/>
              </a:rPr>
              <a:t>D</a:t>
            </a:r>
            <a:r>
              <a:rPr lang="en-US" sz="2900" spc="-15" dirty="0">
                <a:latin typeface="Trebuchet MS"/>
                <a:cs typeface="Trebuchet MS"/>
              </a:rPr>
              <a:t>o</a:t>
            </a:r>
            <a:r>
              <a:rPr sz="2900" spc="-15" dirty="0">
                <a:latin typeface="Trebuchet MS"/>
                <a:cs typeface="Trebuchet MS"/>
              </a:rPr>
              <a:t>D</a:t>
            </a:r>
            <a:r>
              <a:rPr sz="2900" spc="-600" dirty="0">
                <a:latin typeface="Trebuchet MS"/>
                <a:cs typeface="Trebuchet MS"/>
              </a:rPr>
              <a:t> </a:t>
            </a:r>
            <a:r>
              <a:rPr sz="2900" spc="-150" dirty="0">
                <a:latin typeface="Trebuchet MS"/>
                <a:cs typeface="Trebuchet MS"/>
              </a:rPr>
              <a:t>can </a:t>
            </a:r>
            <a:r>
              <a:rPr sz="2900" spc="-114" dirty="0">
                <a:latin typeface="Trebuchet MS"/>
                <a:cs typeface="Trebuchet MS"/>
              </a:rPr>
              <a:t>be </a:t>
            </a:r>
            <a:r>
              <a:rPr sz="2900" spc="-135" dirty="0">
                <a:latin typeface="Trebuchet MS"/>
                <a:cs typeface="Trebuchet MS"/>
              </a:rPr>
              <a:t>agreed </a:t>
            </a:r>
            <a:r>
              <a:rPr sz="2900" spc="-175" dirty="0">
                <a:latin typeface="Trebuchet MS"/>
                <a:cs typeface="Trebuchet MS"/>
              </a:rPr>
              <a:t>at </a:t>
            </a:r>
            <a:r>
              <a:rPr sz="2900" spc="-165" dirty="0">
                <a:latin typeface="Trebuchet MS"/>
                <a:cs typeface="Trebuchet MS"/>
              </a:rPr>
              <a:t>different </a:t>
            </a:r>
            <a:r>
              <a:rPr sz="2900" spc="-150" dirty="0">
                <a:latin typeface="Trebuchet MS"/>
                <a:cs typeface="Trebuchet MS"/>
              </a:rPr>
              <a:t>levels</a:t>
            </a:r>
            <a:endParaRPr sz="2900" dirty="0">
              <a:latin typeface="Trebuchet MS"/>
              <a:cs typeface="Trebuchet MS"/>
            </a:endParaRPr>
          </a:p>
          <a:p>
            <a:pPr marL="1044575" marR="153670" lvl="1" indent="-309880">
              <a:lnSpc>
                <a:spcPts val="2600"/>
              </a:lnSpc>
              <a:spcBef>
                <a:spcPts val="640"/>
              </a:spcBef>
              <a:buFont typeface="Arial"/>
              <a:buChar char="•"/>
              <a:tabLst>
                <a:tab pos="1043940" algn="l"/>
                <a:tab pos="1044575" algn="l"/>
              </a:tabLst>
            </a:pPr>
            <a:r>
              <a:rPr sz="2200" spc="-105" dirty="0">
                <a:latin typeface="Trebuchet MS"/>
                <a:cs typeface="Trebuchet MS"/>
              </a:rPr>
              <a:t>Definition</a:t>
            </a:r>
            <a:r>
              <a:rPr sz="2200" spc="-195" dirty="0">
                <a:latin typeface="Trebuchet MS"/>
                <a:cs typeface="Trebuchet MS"/>
              </a:rPr>
              <a:t> </a:t>
            </a:r>
            <a:r>
              <a:rPr sz="2200" spc="-95" dirty="0">
                <a:latin typeface="Trebuchet MS"/>
                <a:cs typeface="Trebuchet MS"/>
              </a:rPr>
              <a:t>of</a:t>
            </a:r>
            <a:r>
              <a:rPr sz="2200" spc="-185" dirty="0">
                <a:latin typeface="Trebuchet MS"/>
                <a:cs typeface="Trebuchet MS"/>
              </a:rPr>
              <a:t> </a:t>
            </a:r>
            <a:r>
              <a:rPr sz="2200" spc="-60" dirty="0">
                <a:latin typeface="Trebuchet MS"/>
                <a:cs typeface="Trebuchet MS"/>
              </a:rPr>
              <a:t>Done</a:t>
            </a:r>
            <a:r>
              <a:rPr sz="2200" spc="-185" dirty="0">
                <a:latin typeface="Trebuchet MS"/>
                <a:cs typeface="Trebuchet MS"/>
              </a:rPr>
              <a:t> </a:t>
            </a:r>
            <a:r>
              <a:rPr sz="2200" spc="-110" dirty="0">
                <a:latin typeface="Trebuchet MS"/>
                <a:cs typeface="Trebuchet MS"/>
              </a:rPr>
              <a:t>for</a:t>
            </a:r>
            <a:r>
              <a:rPr sz="2200" spc="-190" dirty="0">
                <a:latin typeface="Trebuchet MS"/>
                <a:cs typeface="Trebuchet MS"/>
              </a:rPr>
              <a:t> </a:t>
            </a:r>
            <a:r>
              <a:rPr sz="2200" spc="-105" dirty="0">
                <a:latin typeface="Trebuchet MS"/>
                <a:cs typeface="Trebuchet MS"/>
              </a:rPr>
              <a:t>a</a:t>
            </a:r>
            <a:r>
              <a:rPr sz="2200" spc="-190" dirty="0">
                <a:latin typeface="Trebuchet MS"/>
                <a:cs typeface="Trebuchet MS"/>
              </a:rPr>
              <a:t> </a:t>
            </a:r>
            <a:r>
              <a:rPr sz="2200" spc="-130" dirty="0">
                <a:latin typeface="Trebuchet MS"/>
                <a:cs typeface="Trebuchet MS"/>
              </a:rPr>
              <a:t>feature</a:t>
            </a:r>
            <a:r>
              <a:rPr sz="2200" spc="-190" dirty="0">
                <a:latin typeface="Trebuchet MS"/>
                <a:cs typeface="Trebuchet MS"/>
              </a:rPr>
              <a:t> </a:t>
            </a:r>
            <a:r>
              <a:rPr sz="2200" spc="-105" dirty="0">
                <a:latin typeface="Trebuchet MS"/>
                <a:cs typeface="Trebuchet MS"/>
              </a:rPr>
              <a:t>(story</a:t>
            </a:r>
            <a:r>
              <a:rPr sz="2200" spc="-190" dirty="0">
                <a:latin typeface="Trebuchet MS"/>
                <a:cs typeface="Trebuchet MS"/>
              </a:rPr>
              <a:t> </a:t>
            </a:r>
            <a:r>
              <a:rPr sz="2200" spc="-65" dirty="0">
                <a:latin typeface="Trebuchet MS"/>
                <a:cs typeface="Trebuchet MS"/>
              </a:rPr>
              <a:t>or</a:t>
            </a:r>
            <a:r>
              <a:rPr sz="2200" spc="-190" dirty="0">
                <a:latin typeface="Trebuchet MS"/>
                <a:cs typeface="Trebuchet MS"/>
              </a:rPr>
              <a:t> </a:t>
            </a:r>
            <a:r>
              <a:rPr sz="2200" spc="-105" dirty="0">
                <a:latin typeface="Trebuchet MS"/>
                <a:cs typeface="Trebuchet MS"/>
              </a:rPr>
              <a:t>product</a:t>
            </a:r>
            <a:r>
              <a:rPr sz="2200" spc="-190" dirty="0">
                <a:latin typeface="Trebuchet MS"/>
                <a:cs typeface="Trebuchet MS"/>
              </a:rPr>
              <a:t> </a:t>
            </a:r>
            <a:r>
              <a:rPr sz="2200" spc="-114" dirty="0">
                <a:latin typeface="Trebuchet MS"/>
                <a:cs typeface="Trebuchet MS"/>
              </a:rPr>
              <a:t>backlog  </a:t>
            </a:r>
            <a:r>
              <a:rPr sz="2200" spc="-135" dirty="0">
                <a:latin typeface="Trebuchet MS"/>
                <a:cs typeface="Trebuchet MS"/>
              </a:rPr>
              <a:t>item)</a:t>
            </a:r>
            <a:endParaRPr sz="2200" dirty="0">
              <a:latin typeface="Trebuchet MS"/>
              <a:cs typeface="Trebuchet MS"/>
            </a:endParaRPr>
          </a:p>
          <a:p>
            <a:pPr marL="1044575" marR="685800" lvl="1" indent="-309880">
              <a:lnSpc>
                <a:spcPts val="2600"/>
              </a:lnSpc>
              <a:spcBef>
                <a:spcPts val="595"/>
              </a:spcBef>
              <a:buFont typeface="Arial"/>
              <a:buChar char="•"/>
              <a:tabLst>
                <a:tab pos="1043940" algn="l"/>
                <a:tab pos="1044575" algn="l"/>
              </a:tabLst>
            </a:pPr>
            <a:r>
              <a:rPr sz="2200" spc="-105" dirty="0">
                <a:latin typeface="Trebuchet MS"/>
                <a:cs typeface="Trebuchet MS"/>
              </a:rPr>
              <a:t>Definition</a:t>
            </a:r>
            <a:r>
              <a:rPr sz="2200" spc="-195" dirty="0">
                <a:latin typeface="Trebuchet MS"/>
                <a:cs typeface="Trebuchet MS"/>
              </a:rPr>
              <a:t> </a:t>
            </a:r>
            <a:r>
              <a:rPr sz="2200" spc="-95" dirty="0">
                <a:latin typeface="Trebuchet MS"/>
                <a:cs typeface="Trebuchet MS"/>
              </a:rPr>
              <a:t>of</a:t>
            </a:r>
            <a:r>
              <a:rPr sz="2200" spc="-185" dirty="0">
                <a:latin typeface="Trebuchet MS"/>
                <a:cs typeface="Trebuchet MS"/>
              </a:rPr>
              <a:t> </a:t>
            </a:r>
            <a:r>
              <a:rPr sz="2200" spc="-60" dirty="0">
                <a:latin typeface="Trebuchet MS"/>
                <a:cs typeface="Trebuchet MS"/>
              </a:rPr>
              <a:t>Done</a:t>
            </a:r>
            <a:r>
              <a:rPr sz="2200" spc="-190" dirty="0">
                <a:latin typeface="Trebuchet MS"/>
                <a:cs typeface="Trebuchet MS"/>
              </a:rPr>
              <a:t> </a:t>
            </a:r>
            <a:r>
              <a:rPr sz="2200" spc="-110" dirty="0">
                <a:latin typeface="Trebuchet MS"/>
                <a:cs typeface="Trebuchet MS"/>
              </a:rPr>
              <a:t>for</a:t>
            </a:r>
            <a:r>
              <a:rPr sz="2200" spc="-190" dirty="0">
                <a:latin typeface="Trebuchet MS"/>
                <a:cs typeface="Trebuchet MS"/>
              </a:rPr>
              <a:t> </a:t>
            </a:r>
            <a:r>
              <a:rPr sz="2200" spc="-105" dirty="0">
                <a:latin typeface="Trebuchet MS"/>
                <a:cs typeface="Trebuchet MS"/>
              </a:rPr>
              <a:t>a</a:t>
            </a:r>
            <a:r>
              <a:rPr sz="2200" spc="-190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sprint</a:t>
            </a:r>
            <a:r>
              <a:rPr sz="2200" spc="-195" dirty="0">
                <a:latin typeface="Trebuchet MS"/>
                <a:cs typeface="Trebuchet MS"/>
              </a:rPr>
              <a:t> </a:t>
            </a:r>
            <a:r>
              <a:rPr sz="2200" spc="-125" dirty="0">
                <a:latin typeface="Trebuchet MS"/>
                <a:cs typeface="Trebuchet MS"/>
              </a:rPr>
              <a:t>(collection</a:t>
            </a:r>
            <a:r>
              <a:rPr sz="2200" spc="-195" dirty="0">
                <a:latin typeface="Trebuchet MS"/>
                <a:cs typeface="Trebuchet MS"/>
              </a:rPr>
              <a:t> </a:t>
            </a:r>
            <a:r>
              <a:rPr sz="2200" spc="-95" dirty="0">
                <a:latin typeface="Trebuchet MS"/>
                <a:cs typeface="Trebuchet MS"/>
              </a:rPr>
              <a:t>of</a:t>
            </a:r>
            <a:r>
              <a:rPr sz="2200" spc="-185" dirty="0">
                <a:latin typeface="Trebuchet MS"/>
                <a:cs typeface="Trebuchet MS"/>
              </a:rPr>
              <a:t> </a:t>
            </a:r>
            <a:r>
              <a:rPr sz="2200" spc="-120" dirty="0">
                <a:latin typeface="Trebuchet MS"/>
                <a:cs typeface="Trebuchet MS"/>
              </a:rPr>
              <a:t>features  </a:t>
            </a:r>
            <a:r>
              <a:rPr sz="2200" spc="-105" dirty="0">
                <a:latin typeface="Trebuchet MS"/>
                <a:cs typeface="Trebuchet MS"/>
              </a:rPr>
              <a:t>developed within a</a:t>
            </a:r>
            <a:r>
              <a:rPr sz="2200" spc="-380" dirty="0">
                <a:latin typeface="Trebuchet MS"/>
                <a:cs typeface="Trebuchet MS"/>
              </a:rPr>
              <a:t> </a:t>
            </a:r>
            <a:r>
              <a:rPr sz="2200" spc="-114" dirty="0">
                <a:latin typeface="Trebuchet MS"/>
                <a:cs typeface="Trebuchet MS"/>
              </a:rPr>
              <a:t>sprint)</a:t>
            </a:r>
            <a:endParaRPr sz="2200" dirty="0">
              <a:latin typeface="Trebuchet MS"/>
              <a:cs typeface="Trebuchet MS"/>
            </a:endParaRPr>
          </a:p>
          <a:p>
            <a:pPr marL="1044575" marR="537845" lvl="1" indent="-309880">
              <a:lnSpc>
                <a:spcPts val="2600"/>
              </a:lnSpc>
              <a:spcBef>
                <a:spcPts val="500"/>
              </a:spcBef>
              <a:buFont typeface="Arial"/>
              <a:buChar char="•"/>
              <a:tabLst>
                <a:tab pos="1043940" algn="l"/>
                <a:tab pos="1044575" algn="l"/>
              </a:tabLst>
            </a:pPr>
            <a:r>
              <a:rPr sz="2200" spc="-105" dirty="0">
                <a:latin typeface="Trebuchet MS"/>
                <a:cs typeface="Trebuchet MS"/>
              </a:rPr>
              <a:t>Definition</a:t>
            </a:r>
            <a:r>
              <a:rPr sz="2200" spc="-190" dirty="0">
                <a:latin typeface="Trebuchet MS"/>
                <a:cs typeface="Trebuchet MS"/>
              </a:rPr>
              <a:t> </a:t>
            </a:r>
            <a:r>
              <a:rPr sz="2200" spc="-95" dirty="0">
                <a:latin typeface="Trebuchet MS"/>
                <a:cs typeface="Trebuchet MS"/>
              </a:rPr>
              <a:t>of</a:t>
            </a:r>
            <a:r>
              <a:rPr sz="2200" spc="-180" dirty="0">
                <a:latin typeface="Trebuchet MS"/>
                <a:cs typeface="Trebuchet MS"/>
              </a:rPr>
              <a:t> </a:t>
            </a:r>
            <a:r>
              <a:rPr sz="2200" spc="-60" dirty="0">
                <a:latin typeface="Trebuchet MS"/>
                <a:cs typeface="Trebuchet MS"/>
              </a:rPr>
              <a:t>Done</a:t>
            </a:r>
            <a:r>
              <a:rPr sz="2200" spc="-185" dirty="0">
                <a:latin typeface="Trebuchet MS"/>
                <a:cs typeface="Trebuchet MS"/>
              </a:rPr>
              <a:t> </a:t>
            </a:r>
            <a:r>
              <a:rPr sz="2200" spc="-110" dirty="0">
                <a:latin typeface="Trebuchet MS"/>
                <a:cs typeface="Trebuchet MS"/>
              </a:rPr>
              <a:t>for</a:t>
            </a:r>
            <a:r>
              <a:rPr sz="2200" spc="-185" dirty="0">
                <a:latin typeface="Trebuchet MS"/>
                <a:cs typeface="Trebuchet MS"/>
              </a:rPr>
              <a:t> </a:t>
            </a:r>
            <a:r>
              <a:rPr sz="2200" spc="-105" dirty="0">
                <a:latin typeface="Trebuchet MS"/>
                <a:cs typeface="Trebuchet MS"/>
              </a:rPr>
              <a:t>a</a:t>
            </a:r>
            <a:r>
              <a:rPr sz="2200" spc="-190" dirty="0">
                <a:latin typeface="Trebuchet MS"/>
                <a:cs typeface="Trebuchet MS"/>
              </a:rPr>
              <a:t> </a:t>
            </a:r>
            <a:r>
              <a:rPr sz="2200" spc="-114" dirty="0">
                <a:latin typeface="Trebuchet MS"/>
                <a:cs typeface="Trebuchet MS"/>
              </a:rPr>
              <a:t>release</a:t>
            </a:r>
            <a:r>
              <a:rPr sz="2200" spc="-185" dirty="0">
                <a:latin typeface="Trebuchet MS"/>
                <a:cs typeface="Trebuchet MS"/>
              </a:rPr>
              <a:t> </a:t>
            </a:r>
            <a:r>
              <a:rPr sz="2200" spc="-125" dirty="0">
                <a:latin typeface="Trebuchet MS"/>
                <a:cs typeface="Trebuchet MS"/>
              </a:rPr>
              <a:t>(potentially</a:t>
            </a:r>
            <a:r>
              <a:rPr sz="2200" spc="-190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shippable  </a:t>
            </a:r>
            <a:r>
              <a:rPr sz="2200" spc="-140" dirty="0">
                <a:latin typeface="Trebuchet MS"/>
                <a:cs typeface="Trebuchet MS"/>
              </a:rPr>
              <a:t>state)</a:t>
            </a:r>
            <a:endParaRPr sz="22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0249" y="1103124"/>
            <a:ext cx="30632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25" dirty="0">
                <a:latin typeface="Trebuchet MS"/>
                <a:cs typeface="Trebuchet MS"/>
              </a:rPr>
              <a:t>The </a:t>
            </a:r>
            <a:r>
              <a:rPr sz="4000" spc="-165" dirty="0">
                <a:latin typeface="Trebuchet MS"/>
                <a:cs typeface="Trebuchet MS"/>
              </a:rPr>
              <a:t>sprint</a:t>
            </a:r>
            <a:r>
              <a:rPr sz="4000" spc="-490" dirty="0">
                <a:latin typeface="Trebuchet MS"/>
                <a:cs typeface="Trebuchet MS"/>
              </a:rPr>
              <a:t> </a:t>
            </a:r>
            <a:r>
              <a:rPr sz="4000" spc="-170" dirty="0">
                <a:latin typeface="Trebuchet MS"/>
                <a:cs typeface="Trebuchet MS"/>
              </a:rPr>
              <a:t>goal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11200" y="3733800"/>
            <a:ext cx="4648200" cy="2006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3180" y="3829710"/>
            <a:ext cx="4362958" cy="17287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3180" y="3829710"/>
            <a:ext cx="4363085" cy="1729105"/>
          </a:xfrm>
          <a:custGeom>
            <a:avLst/>
            <a:gdLst/>
            <a:ahLst/>
            <a:cxnLst/>
            <a:rect l="l" t="t" r="r" b="b"/>
            <a:pathLst>
              <a:path w="4363085" h="1729104">
                <a:moveTo>
                  <a:pt x="0" y="271158"/>
                </a:moveTo>
                <a:lnTo>
                  <a:pt x="4370" y="222417"/>
                </a:lnTo>
                <a:lnTo>
                  <a:pt x="16969" y="176543"/>
                </a:lnTo>
                <a:lnTo>
                  <a:pt x="37033" y="134300"/>
                </a:lnTo>
                <a:lnTo>
                  <a:pt x="63794" y="96454"/>
                </a:lnTo>
                <a:lnTo>
                  <a:pt x="96486" y="63773"/>
                </a:lnTo>
                <a:lnTo>
                  <a:pt x="134344" y="37021"/>
                </a:lnTo>
                <a:lnTo>
                  <a:pt x="176601" y="16964"/>
                </a:lnTo>
                <a:lnTo>
                  <a:pt x="222491" y="4368"/>
                </a:lnTo>
                <a:lnTo>
                  <a:pt x="271248" y="0"/>
                </a:lnTo>
                <a:lnTo>
                  <a:pt x="4091707" y="0"/>
                </a:lnTo>
                <a:lnTo>
                  <a:pt x="4140464" y="4368"/>
                </a:lnTo>
                <a:lnTo>
                  <a:pt x="4186355" y="16964"/>
                </a:lnTo>
                <a:lnTo>
                  <a:pt x="4228612" y="37021"/>
                </a:lnTo>
                <a:lnTo>
                  <a:pt x="4266471" y="63773"/>
                </a:lnTo>
                <a:lnTo>
                  <a:pt x="4299163" y="96454"/>
                </a:lnTo>
                <a:lnTo>
                  <a:pt x="4325925" y="134300"/>
                </a:lnTo>
                <a:lnTo>
                  <a:pt x="4345989" y="176543"/>
                </a:lnTo>
                <a:lnTo>
                  <a:pt x="4358589" y="222417"/>
                </a:lnTo>
                <a:lnTo>
                  <a:pt x="4362959" y="271158"/>
                </a:lnTo>
                <a:lnTo>
                  <a:pt x="4362959" y="1457625"/>
                </a:lnTo>
                <a:lnTo>
                  <a:pt x="4358589" y="1506367"/>
                </a:lnTo>
                <a:lnTo>
                  <a:pt x="4345989" y="1552242"/>
                </a:lnTo>
                <a:lnTo>
                  <a:pt x="4325925" y="1594486"/>
                </a:lnTo>
                <a:lnTo>
                  <a:pt x="4299163" y="1632331"/>
                </a:lnTo>
                <a:lnTo>
                  <a:pt x="4266471" y="1665013"/>
                </a:lnTo>
                <a:lnTo>
                  <a:pt x="4228612" y="1691766"/>
                </a:lnTo>
                <a:lnTo>
                  <a:pt x="4186355" y="1711823"/>
                </a:lnTo>
                <a:lnTo>
                  <a:pt x="4140464" y="1724419"/>
                </a:lnTo>
                <a:lnTo>
                  <a:pt x="4091707" y="1728788"/>
                </a:lnTo>
                <a:lnTo>
                  <a:pt x="271248" y="1728788"/>
                </a:lnTo>
                <a:lnTo>
                  <a:pt x="222491" y="1724419"/>
                </a:lnTo>
                <a:lnTo>
                  <a:pt x="176601" y="1711823"/>
                </a:lnTo>
                <a:lnTo>
                  <a:pt x="134344" y="1691766"/>
                </a:lnTo>
                <a:lnTo>
                  <a:pt x="96486" y="1665013"/>
                </a:lnTo>
                <a:lnTo>
                  <a:pt x="63794" y="1632331"/>
                </a:lnTo>
                <a:lnTo>
                  <a:pt x="37033" y="1594486"/>
                </a:lnTo>
                <a:lnTo>
                  <a:pt x="16969" y="1552242"/>
                </a:lnTo>
                <a:lnTo>
                  <a:pt x="4370" y="1506367"/>
                </a:lnTo>
                <a:lnTo>
                  <a:pt x="0" y="1457625"/>
                </a:lnTo>
                <a:lnTo>
                  <a:pt x="0" y="271158"/>
                </a:lnTo>
                <a:close/>
              </a:path>
            </a:pathLst>
          </a:custGeom>
          <a:ln w="22827">
            <a:solidFill>
              <a:srgbClr val="003C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42694" y="3829705"/>
            <a:ext cx="2317115" cy="407034"/>
          </a:xfrm>
          <a:custGeom>
            <a:avLst/>
            <a:gdLst/>
            <a:ahLst/>
            <a:cxnLst/>
            <a:rect l="l" t="t" r="r" b="b"/>
            <a:pathLst>
              <a:path w="2317115" h="407035">
                <a:moveTo>
                  <a:pt x="0" y="406773"/>
                </a:moveTo>
                <a:lnTo>
                  <a:pt x="2317114" y="406773"/>
                </a:lnTo>
                <a:lnTo>
                  <a:pt x="2317114" y="0"/>
                </a:lnTo>
                <a:lnTo>
                  <a:pt x="0" y="0"/>
                </a:lnTo>
                <a:lnTo>
                  <a:pt x="0" y="406773"/>
                </a:lnTo>
                <a:close/>
              </a:path>
            </a:pathLst>
          </a:custGeom>
          <a:solidFill>
            <a:srgbClr val="003C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69385" y="3829710"/>
            <a:ext cx="441325" cy="407034"/>
          </a:xfrm>
          <a:custGeom>
            <a:avLst/>
            <a:gdLst/>
            <a:ahLst/>
            <a:cxnLst/>
            <a:rect l="l" t="t" r="r" b="b"/>
            <a:pathLst>
              <a:path w="441325" h="407035">
                <a:moveTo>
                  <a:pt x="440816" y="0"/>
                </a:moveTo>
                <a:lnTo>
                  <a:pt x="0" y="0"/>
                </a:lnTo>
                <a:lnTo>
                  <a:pt x="0" y="406768"/>
                </a:lnTo>
                <a:lnTo>
                  <a:pt x="160527" y="405549"/>
                </a:lnTo>
                <a:lnTo>
                  <a:pt x="219445" y="398971"/>
                </a:lnTo>
                <a:lnTo>
                  <a:pt x="271250" y="385634"/>
                </a:lnTo>
                <a:lnTo>
                  <a:pt x="316011" y="365986"/>
                </a:lnTo>
                <a:lnTo>
                  <a:pt x="353797" y="340475"/>
                </a:lnTo>
                <a:lnTo>
                  <a:pt x="384678" y="309549"/>
                </a:lnTo>
                <a:lnTo>
                  <a:pt x="408722" y="273657"/>
                </a:lnTo>
                <a:lnTo>
                  <a:pt x="425999" y="233246"/>
                </a:lnTo>
                <a:lnTo>
                  <a:pt x="436576" y="188766"/>
                </a:lnTo>
                <a:lnTo>
                  <a:pt x="440524" y="140665"/>
                </a:lnTo>
                <a:lnTo>
                  <a:pt x="440816" y="0"/>
                </a:lnTo>
                <a:close/>
              </a:path>
            </a:pathLst>
          </a:custGeom>
          <a:solidFill>
            <a:srgbClr val="003C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3180" y="3829710"/>
            <a:ext cx="441325" cy="407034"/>
          </a:xfrm>
          <a:custGeom>
            <a:avLst/>
            <a:gdLst/>
            <a:ahLst/>
            <a:cxnLst/>
            <a:rect l="l" t="t" r="r" b="b"/>
            <a:pathLst>
              <a:path w="441325" h="407035">
                <a:moveTo>
                  <a:pt x="440816" y="0"/>
                </a:moveTo>
                <a:lnTo>
                  <a:pt x="280286" y="1219"/>
                </a:lnTo>
                <a:lnTo>
                  <a:pt x="221369" y="7793"/>
                </a:lnTo>
                <a:lnTo>
                  <a:pt x="169565" y="21128"/>
                </a:lnTo>
                <a:lnTo>
                  <a:pt x="124804" y="40775"/>
                </a:lnTo>
                <a:lnTo>
                  <a:pt x="87018" y="66286"/>
                </a:lnTo>
                <a:lnTo>
                  <a:pt x="56138" y="97212"/>
                </a:lnTo>
                <a:lnTo>
                  <a:pt x="32094" y="133104"/>
                </a:lnTo>
                <a:lnTo>
                  <a:pt x="14816" y="173513"/>
                </a:lnTo>
                <a:lnTo>
                  <a:pt x="4236" y="217992"/>
                </a:lnTo>
                <a:lnTo>
                  <a:pt x="285" y="266090"/>
                </a:lnTo>
                <a:lnTo>
                  <a:pt x="0" y="406768"/>
                </a:lnTo>
                <a:lnTo>
                  <a:pt x="440816" y="406768"/>
                </a:lnTo>
                <a:lnTo>
                  <a:pt x="440816" y="0"/>
                </a:lnTo>
                <a:close/>
              </a:path>
            </a:pathLst>
          </a:custGeom>
          <a:solidFill>
            <a:srgbClr val="003C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92632" y="3827143"/>
            <a:ext cx="233299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30" dirty="0">
                <a:solidFill>
                  <a:srgbClr val="FFFFFF"/>
                </a:solidFill>
                <a:latin typeface="Arial"/>
                <a:cs typeface="Arial"/>
              </a:rPr>
              <a:t>Database</a:t>
            </a:r>
            <a:r>
              <a:rPr sz="21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1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50" dirty="0">
                <a:solidFill>
                  <a:srgbClr val="FFFFFF"/>
                </a:solidFill>
                <a:latin typeface="Arial"/>
                <a:cs typeface="Arial"/>
              </a:rPr>
              <a:t>Application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24400" y="4914900"/>
            <a:ext cx="4648200" cy="2006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25746" y="5016131"/>
            <a:ext cx="4362958" cy="17287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25746" y="5016131"/>
            <a:ext cx="4363085" cy="1729105"/>
          </a:xfrm>
          <a:custGeom>
            <a:avLst/>
            <a:gdLst/>
            <a:ahLst/>
            <a:cxnLst/>
            <a:rect l="l" t="t" r="r" b="b"/>
            <a:pathLst>
              <a:path w="4363084" h="1729104">
                <a:moveTo>
                  <a:pt x="0" y="271158"/>
                </a:moveTo>
                <a:lnTo>
                  <a:pt x="4370" y="222417"/>
                </a:lnTo>
                <a:lnTo>
                  <a:pt x="16969" y="176543"/>
                </a:lnTo>
                <a:lnTo>
                  <a:pt x="37033" y="134300"/>
                </a:lnTo>
                <a:lnTo>
                  <a:pt x="63794" y="96454"/>
                </a:lnTo>
                <a:lnTo>
                  <a:pt x="96486" y="63773"/>
                </a:lnTo>
                <a:lnTo>
                  <a:pt x="134344" y="37021"/>
                </a:lnTo>
                <a:lnTo>
                  <a:pt x="176601" y="16964"/>
                </a:lnTo>
                <a:lnTo>
                  <a:pt x="222491" y="4368"/>
                </a:lnTo>
                <a:lnTo>
                  <a:pt x="271248" y="0"/>
                </a:lnTo>
                <a:lnTo>
                  <a:pt x="4091707" y="0"/>
                </a:lnTo>
                <a:lnTo>
                  <a:pt x="4140464" y="4368"/>
                </a:lnTo>
                <a:lnTo>
                  <a:pt x="4186355" y="16964"/>
                </a:lnTo>
                <a:lnTo>
                  <a:pt x="4228612" y="37021"/>
                </a:lnTo>
                <a:lnTo>
                  <a:pt x="4266471" y="63773"/>
                </a:lnTo>
                <a:lnTo>
                  <a:pt x="4299163" y="96454"/>
                </a:lnTo>
                <a:lnTo>
                  <a:pt x="4325925" y="134300"/>
                </a:lnTo>
                <a:lnTo>
                  <a:pt x="4345989" y="176543"/>
                </a:lnTo>
                <a:lnTo>
                  <a:pt x="4358589" y="222417"/>
                </a:lnTo>
                <a:lnTo>
                  <a:pt x="4362959" y="271158"/>
                </a:lnTo>
                <a:lnTo>
                  <a:pt x="4362959" y="1457625"/>
                </a:lnTo>
                <a:lnTo>
                  <a:pt x="4358589" y="1506367"/>
                </a:lnTo>
                <a:lnTo>
                  <a:pt x="4345989" y="1552242"/>
                </a:lnTo>
                <a:lnTo>
                  <a:pt x="4325925" y="1594486"/>
                </a:lnTo>
                <a:lnTo>
                  <a:pt x="4299163" y="1632331"/>
                </a:lnTo>
                <a:lnTo>
                  <a:pt x="4266471" y="1665013"/>
                </a:lnTo>
                <a:lnTo>
                  <a:pt x="4228612" y="1691766"/>
                </a:lnTo>
                <a:lnTo>
                  <a:pt x="4186355" y="1711823"/>
                </a:lnTo>
                <a:lnTo>
                  <a:pt x="4140464" y="1724419"/>
                </a:lnTo>
                <a:lnTo>
                  <a:pt x="4091707" y="1728788"/>
                </a:lnTo>
                <a:lnTo>
                  <a:pt x="271248" y="1728788"/>
                </a:lnTo>
                <a:lnTo>
                  <a:pt x="222491" y="1724419"/>
                </a:lnTo>
                <a:lnTo>
                  <a:pt x="176601" y="1711823"/>
                </a:lnTo>
                <a:lnTo>
                  <a:pt x="134344" y="1691766"/>
                </a:lnTo>
                <a:lnTo>
                  <a:pt x="96486" y="1665013"/>
                </a:lnTo>
                <a:lnTo>
                  <a:pt x="63794" y="1632331"/>
                </a:lnTo>
                <a:lnTo>
                  <a:pt x="37033" y="1594486"/>
                </a:lnTo>
                <a:lnTo>
                  <a:pt x="16969" y="1552242"/>
                </a:lnTo>
                <a:lnTo>
                  <a:pt x="4370" y="1506367"/>
                </a:lnTo>
                <a:lnTo>
                  <a:pt x="0" y="1457625"/>
                </a:lnTo>
                <a:lnTo>
                  <a:pt x="0" y="271158"/>
                </a:lnTo>
                <a:close/>
              </a:path>
            </a:pathLst>
          </a:custGeom>
          <a:ln w="22827">
            <a:solidFill>
              <a:srgbClr val="003C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55259" y="5016126"/>
            <a:ext cx="2317115" cy="407034"/>
          </a:xfrm>
          <a:custGeom>
            <a:avLst/>
            <a:gdLst/>
            <a:ahLst/>
            <a:cxnLst/>
            <a:rect l="l" t="t" r="r" b="b"/>
            <a:pathLst>
              <a:path w="2317115" h="407035">
                <a:moveTo>
                  <a:pt x="0" y="406773"/>
                </a:moveTo>
                <a:lnTo>
                  <a:pt x="2317115" y="406773"/>
                </a:lnTo>
                <a:lnTo>
                  <a:pt x="2317115" y="0"/>
                </a:lnTo>
                <a:lnTo>
                  <a:pt x="0" y="0"/>
                </a:lnTo>
                <a:lnTo>
                  <a:pt x="0" y="406773"/>
                </a:lnTo>
                <a:close/>
              </a:path>
            </a:pathLst>
          </a:custGeom>
          <a:solidFill>
            <a:srgbClr val="003C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481951" y="5016131"/>
            <a:ext cx="441325" cy="407034"/>
          </a:xfrm>
          <a:custGeom>
            <a:avLst/>
            <a:gdLst/>
            <a:ahLst/>
            <a:cxnLst/>
            <a:rect l="l" t="t" r="r" b="b"/>
            <a:pathLst>
              <a:path w="441325" h="407035">
                <a:moveTo>
                  <a:pt x="440817" y="0"/>
                </a:moveTo>
                <a:lnTo>
                  <a:pt x="0" y="0"/>
                </a:lnTo>
                <a:lnTo>
                  <a:pt x="0" y="406768"/>
                </a:lnTo>
                <a:lnTo>
                  <a:pt x="160527" y="405549"/>
                </a:lnTo>
                <a:lnTo>
                  <a:pt x="219445" y="398971"/>
                </a:lnTo>
                <a:lnTo>
                  <a:pt x="271250" y="385634"/>
                </a:lnTo>
                <a:lnTo>
                  <a:pt x="316011" y="365986"/>
                </a:lnTo>
                <a:lnTo>
                  <a:pt x="353797" y="340475"/>
                </a:lnTo>
                <a:lnTo>
                  <a:pt x="384678" y="309549"/>
                </a:lnTo>
                <a:lnTo>
                  <a:pt x="408722" y="273657"/>
                </a:lnTo>
                <a:lnTo>
                  <a:pt x="425999" y="233246"/>
                </a:lnTo>
                <a:lnTo>
                  <a:pt x="436576" y="188766"/>
                </a:lnTo>
                <a:lnTo>
                  <a:pt x="440524" y="140665"/>
                </a:lnTo>
                <a:lnTo>
                  <a:pt x="440817" y="0"/>
                </a:lnTo>
                <a:close/>
              </a:path>
            </a:pathLst>
          </a:custGeom>
          <a:solidFill>
            <a:srgbClr val="003C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825746" y="5016131"/>
            <a:ext cx="441325" cy="407034"/>
          </a:xfrm>
          <a:custGeom>
            <a:avLst/>
            <a:gdLst/>
            <a:ahLst/>
            <a:cxnLst/>
            <a:rect l="l" t="t" r="r" b="b"/>
            <a:pathLst>
              <a:path w="441325" h="407035">
                <a:moveTo>
                  <a:pt x="440816" y="0"/>
                </a:moveTo>
                <a:lnTo>
                  <a:pt x="280288" y="1219"/>
                </a:lnTo>
                <a:lnTo>
                  <a:pt x="221371" y="7793"/>
                </a:lnTo>
                <a:lnTo>
                  <a:pt x="169566" y="21128"/>
                </a:lnTo>
                <a:lnTo>
                  <a:pt x="124805" y="40775"/>
                </a:lnTo>
                <a:lnTo>
                  <a:pt x="87018" y="66286"/>
                </a:lnTo>
                <a:lnTo>
                  <a:pt x="56136" y="97212"/>
                </a:lnTo>
                <a:lnTo>
                  <a:pt x="32090" y="133104"/>
                </a:lnTo>
                <a:lnTo>
                  <a:pt x="14811" y="173513"/>
                </a:lnTo>
                <a:lnTo>
                  <a:pt x="4231" y="217992"/>
                </a:lnTo>
                <a:lnTo>
                  <a:pt x="279" y="266090"/>
                </a:lnTo>
                <a:lnTo>
                  <a:pt x="0" y="406768"/>
                </a:lnTo>
                <a:lnTo>
                  <a:pt x="440816" y="406768"/>
                </a:lnTo>
                <a:lnTo>
                  <a:pt x="440816" y="0"/>
                </a:lnTo>
                <a:close/>
              </a:path>
            </a:pathLst>
          </a:custGeom>
          <a:solidFill>
            <a:srgbClr val="003C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24400" y="2870200"/>
            <a:ext cx="4648200" cy="1651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825746" y="2970961"/>
            <a:ext cx="4362958" cy="136720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825746" y="2970961"/>
            <a:ext cx="4363085" cy="1367790"/>
          </a:xfrm>
          <a:custGeom>
            <a:avLst/>
            <a:gdLst/>
            <a:ahLst/>
            <a:cxnLst/>
            <a:rect l="l" t="t" r="r" b="b"/>
            <a:pathLst>
              <a:path w="4363084" h="1367789">
                <a:moveTo>
                  <a:pt x="0" y="271158"/>
                </a:moveTo>
                <a:lnTo>
                  <a:pt x="4370" y="222417"/>
                </a:lnTo>
                <a:lnTo>
                  <a:pt x="16969" y="176543"/>
                </a:lnTo>
                <a:lnTo>
                  <a:pt x="37033" y="134300"/>
                </a:lnTo>
                <a:lnTo>
                  <a:pt x="63794" y="96454"/>
                </a:lnTo>
                <a:lnTo>
                  <a:pt x="96486" y="63773"/>
                </a:lnTo>
                <a:lnTo>
                  <a:pt x="134344" y="37021"/>
                </a:lnTo>
                <a:lnTo>
                  <a:pt x="176601" y="16964"/>
                </a:lnTo>
                <a:lnTo>
                  <a:pt x="222491" y="4368"/>
                </a:lnTo>
                <a:lnTo>
                  <a:pt x="271248" y="0"/>
                </a:lnTo>
                <a:lnTo>
                  <a:pt x="4091707" y="0"/>
                </a:lnTo>
                <a:lnTo>
                  <a:pt x="4140464" y="4368"/>
                </a:lnTo>
                <a:lnTo>
                  <a:pt x="4186355" y="16964"/>
                </a:lnTo>
                <a:lnTo>
                  <a:pt x="4228612" y="37021"/>
                </a:lnTo>
                <a:lnTo>
                  <a:pt x="4266471" y="63773"/>
                </a:lnTo>
                <a:lnTo>
                  <a:pt x="4299163" y="96454"/>
                </a:lnTo>
                <a:lnTo>
                  <a:pt x="4325925" y="134300"/>
                </a:lnTo>
                <a:lnTo>
                  <a:pt x="4345989" y="176543"/>
                </a:lnTo>
                <a:lnTo>
                  <a:pt x="4358589" y="222417"/>
                </a:lnTo>
                <a:lnTo>
                  <a:pt x="4362959" y="271158"/>
                </a:lnTo>
                <a:lnTo>
                  <a:pt x="4362959" y="1096054"/>
                </a:lnTo>
                <a:lnTo>
                  <a:pt x="4358589" y="1144793"/>
                </a:lnTo>
                <a:lnTo>
                  <a:pt x="4345989" y="1190666"/>
                </a:lnTo>
                <a:lnTo>
                  <a:pt x="4325925" y="1232908"/>
                </a:lnTo>
                <a:lnTo>
                  <a:pt x="4299163" y="1270753"/>
                </a:lnTo>
                <a:lnTo>
                  <a:pt x="4266471" y="1303434"/>
                </a:lnTo>
                <a:lnTo>
                  <a:pt x="4228612" y="1330186"/>
                </a:lnTo>
                <a:lnTo>
                  <a:pt x="4186355" y="1350243"/>
                </a:lnTo>
                <a:lnTo>
                  <a:pt x="4140464" y="1362839"/>
                </a:lnTo>
                <a:lnTo>
                  <a:pt x="4091707" y="1367208"/>
                </a:lnTo>
                <a:lnTo>
                  <a:pt x="271248" y="1367208"/>
                </a:lnTo>
                <a:lnTo>
                  <a:pt x="222491" y="1362839"/>
                </a:lnTo>
                <a:lnTo>
                  <a:pt x="176601" y="1350243"/>
                </a:lnTo>
                <a:lnTo>
                  <a:pt x="134344" y="1330186"/>
                </a:lnTo>
                <a:lnTo>
                  <a:pt x="96486" y="1303434"/>
                </a:lnTo>
                <a:lnTo>
                  <a:pt x="63794" y="1270753"/>
                </a:lnTo>
                <a:lnTo>
                  <a:pt x="37033" y="1232908"/>
                </a:lnTo>
                <a:lnTo>
                  <a:pt x="16969" y="1190666"/>
                </a:lnTo>
                <a:lnTo>
                  <a:pt x="4370" y="1144793"/>
                </a:lnTo>
                <a:lnTo>
                  <a:pt x="0" y="1096054"/>
                </a:lnTo>
                <a:lnTo>
                  <a:pt x="0" y="271158"/>
                </a:lnTo>
                <a:close/>
              </a:path>
            </a:pathLst>
          </a:custGeom>
          <a:ln w="22827">
            <a:solidFill>
              <a:srgbClr val="003C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55259" y="2970956"/>
            <a:ext cx="2317115" cy="407034"/>
          </a:xfrm>
          <a:custGeom>
            <a:avLst/>
            <a:gdLst/>
            <a:ahLst/>
            <a:cxnLst/>
            <a:rect l="l" t="t" r="r" b="b"/>
            <a:pathLst>
              <a:path w="2317115" h="407035">
                <a:moveTo>
                  <a:pt x="0" y="406773"/>
                </a:moveTo>
                <a:lnTo>
                  <a:pt x="2317115" y="406773"/>
                </a:lnTo>
                <a:lnTo>
                  <a:pt x="2317115" y="0"/>
                </a:lnTo>
                <a:lnTo>
                  <a:pt x="0" y="0"/>
                </a:lnTo>
                <a:lnTo>
                  <a:pt x="0" y="406773"/>
                </a:lnTo>
                <a:close/>
              </a:path>
            </a:pathLst>
          </a:custGeom>
          <a:solidFill>
            <a:srgbClr val="003C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81951" y="2970961"/>
            <a:ext cx="441325" cy="407034"/>
          </a:xfrm>
          <a:custGeom>
            <a:avLst/>
            <a:gdLst/>
            <a:ahLst/>
            <a:cxnLst/>
            <a:rect l="l" t="t" r="r" b="b"/>
            <a:pathLst>
              <a:path w="441325" h="407035">
                <a:moveTo>
                  <a:pt x="440817" y="0"/>
                </a:moveTo>
                <a:lnTo>
                  <a:pt x="0" y="0"/>
                </a:lnTo>
                <a:lnTo>
                  <a:pt x="0" y="406768"/>
                </a:lnTo>
                <a:lnTo>
                  <a:pt x="160527" y="405549"/>
                </a:lnTo>
                <a:lnTo>
                  <a:pt x="219445" y="398975"/>
                </a:lnTo>
                <a:lnTo>
                  <a:pt x="271250" y="385640"/>
                </a:lnTo>
                <a:lnTo>
                  <a:pt x="316011" y="365992"/>
                </a:lnTo>
                <a:lnTo>
                  <a:pt x="353797" y="340481"/>
                </a:lnTo>
                <a:lnTo>
                  <a:pt x="384678" y="309555"/>
                </a:lnTo>
                <a:lnTo>
                  <a:pt x="408722" y="273663"/>
                </a:lnTo>
                <a:lnTo>
                  <a:pt x="425999" y="233254"/>
                </a:lnTo>
                <a:lnTo>
                  <a:pt x="436576" y="188776"/>
                </a:lnTo>
                <a:lnTo>
                  <a:pt x="440524" y="140677"/>
                </a:lnTo>
                <a:lnTo>
                  <a:pt x="440817" y="0"/>
                </a:lnTo>
                <a:close/>
              </a:path>
            </a:pathLst>
          </a:custGeom>
          <a:solidFill>
            <a:srgbClr val="003C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825746" y="2970961"/>
            <a:ext cx="441325" cy="407034"/>
          </a:xfrm>
          <a:custGeom>
            <a:avLst/>
            <a:gdLst/>
            <a:ahLst/>
            <a:cxnLst/>
            <a:rect l="l" t="t" r="r" b="b"/>
            <a:pathLst>
              <a:path w="441325" h="407035">
                <a:moveTo>
                  <a:pt x="440816" y="0"/>
                </a:moveTo>
                <a:lnTo>
                  <a:pt x="280288" y="1219"/>
                </a:lnTo>
                <a:lnTo>
                  <a:pt x="221371" y="7793"/>
                </a:lnTo>
                <a:lnTo>
                  <a:pt x="169566" y="21128"/>
                </a:lnTo>
                <a:lnTo>
                  <a:pt x="124805" y="40775"/>
                </a:lnTo>
                <a:lnTo>
                  <a:pt x="87018" y="66286"/>
                </a:lnTo>
                <a:lnTo>
                  <a:pt x="56136" y="97212"/>
                </a:lnTo>
                <a:lnTo>
                  <a:pt x="32090" y="133104"/>
                </a:lnTo>
                <a:lnTo>
                  <a:pt x="14811" y="173513"/>
                </a:lnTo>
                <a:lnTo>
                  <a:pt x="4231" y="217992"/>
                </a:lnTo>
                <a:lnTo>
                  <a:pt x="279" y="266090"/>
                </a:lnTo>
                <a:lnTo>
                  <a:pt x="0" y="406768"/>
                </a:lnTo>
                <a:lnTo>
                  <a:pt x="440816" y="406768"/>
                </a:lnTo>
                <a:lnTo>
                  <a:pt x="440816" y="0"/>
                </a:lnTo>
                <a:close/>
              </a:path>
            </a:pathLst>
          </a:custGeom>
          <a:solidFill>
            <a:srgbClr val="003C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197406" y="1787087"/>
            <a:ext cx="7956550" cy="152717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21945" marR="5080" indent="-309245">
              <a:lnSpc>
                <a:spcPct val="100499"/>
              </a:lnSpc>
              <a:spcBef>
                <a:spcPts val="80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z="2900" spc="-35" dirty="0">
                <a:latin typeface="Trebuchet MS"/>
                <a:cs typeface="Trebuchet MS"/>
              </a:rPr>
              <a:t>A</a:t>
            </a:r>
            <a:r>
              <a:rPr sz="2900" spc="-235" dirty="0">
                <a:latin typeface="Trebuchet MS"/>
                <a:cs typeface="Trebuchet MS"/>
              </a:rPr>
              <a:t> </a:t>
            </a:r>
            <a:r>
              <a:rPr sz="2900" spc="-95" dirty="0">
                <a:latin typeface="Trebuchet MS"/>
                <a:cs typeface="Trebuchet MS"/>
              </a:rPr>
              <a:t>short</a:t>
            </a:r>
            <a:r>
              <a:rPr sz="2900" spc="-220" dirty="0">
                <a:latin typeface="Trebuchet MS"/>
                <a:cs typeface="Trebuchet MS"/>
              </a:rPr>
              <a:t> </a:t>
            </a:r>
            <a:r>
              <a:rPr sz="2900" spc="-150" dirty="0">
                <a:latin typeface="Trebuchet MS"/>
                <a:cs typeface="Trebuchet MS"/>
              </a:rPr>
              <a:t>statement</a:t>
            </a:r>
            <a:r>
              <a:rPr sz="2900" spc="-220" dirty="0">
                <a:latin typeface="Trebuchet MS"/>
                <a:cs typeface="Trebuchet MS"/>
              </a:rPr>
              <a:t> </a:t>
            </a:r>
            <a:r>
              <a:rPr sz="2900" spc="-114" dirty="0">
                <a:latin typeface="Trebuchet MS"/>
                <a:cs typeface="Trebuchet MS"/>
              </a:rPr>
              <a:t>of</a:t>
            </a:r>
            <a:r>
              <a:rPr sz="2900" spc="-225" dirty="0">
                <a:latin typeface="Trebuchet MS"/>
                <a:cs typeface="Trebuchet MS"/>
              </a:rPr>
              <a:t> </a:t>
            </a:r>
            <a:r>
              <a:rPr sz="2900" spc="-125" dirty="0">
                <a:latin typeface="Trebuchet MS"/>
                <a:cs typeface="Trebuchet MS"/>
              </a:rPr>
              <a:t>what</a:t>
            </a:r>
            <a:r>
              <a:rPr sz="2900" spc="-225" dirty="0">
                <a:latin typeface="Trebuchet MS"/>
                <a:cs typeface="Trebuchet MS"/>
              </a:rPr>
              <a:t> </a:t>
            </a:r>
            <a:r>
              <a:rPr sz="2900" spc="-130" dirty="0">
                <a:latin typeface="Trebuchet MS"/>
                <a:cs typeface="Trebuchet MS"/>
              </a:rPr>
              <a:t>the</a:t>
            </a:r>
            <a:r>
              <a:rPr sz="2900" spc="-229" dirty="0">
                <a:latin typeface="Trebuchet MS"/>
                <a:cs typeface="Trebuchet MS"/>
              </a:rPr>
              <a:t> </a:t>
            </a:r>
            <a:r>
              <a:rPr sz="2900" spc="-110" dirty="0">
                <a:latin typeface="Trebuchet MS"/>
                <a:cs typeface="Trebuchet MS"/>
              </a:rPr>
              <a:t>work</a:t>
            </a:r>
            <a:r>
              <a:rPr sz="2900" spc="-229" dirty="0">
                <a:latin typeface="Trebuchet MS"/>
                <a:cs typeface="Trebuchet MS"/>
              </a:rPr>
              <a:t> </a:t>
            </a:r>
            <a:r>
              <a:rPr sz="2900" spc="-160" dirty="0">
                <a:latin typeface="Trebuchet MS"/>
                <a:cs typeface="Trebuchet MS"/>
              </a:rPr>
              <a:t>will</a:t>
            </a:r>
            <a:r>
              <a:rPr sz="2900" spc="-220" dirty="0">
                <a:latin typeface="Trebuchet MS"/>
                <a:cs typeface="Trebuchet MS"/>
              </a:rPr>
              <a:t> </a:t>
            </a:r>
            <a:r>
              <a:rPr sz="2900" spc="-120" dirty="0">
                <a:latin typeface="Trebuchet MS"/>
                <a:cs typeface="Trebuchet MS"/>
              </a:rPr>
              <a:t>be</a:t>
            </a:r>
            <a:r>
              <a:rPr sz="2900" spc="-229" dirty="0">
                <a:latin typeface="Trebuchet MS"/>
                <a:cs typeface="Trebuchet MS"/>
              </a:rPr>
              <a:t> </a:t>
            </a:r>
            <a:r>
              <a:rPr sz="2900" spc="-125" dirty="0">
                <a:latin typeface="Trebuchet MS"/>
                <a:cs typeface="Trebuchet MS"/>
              </a:rPr>
              <a:t>focused  </a:t>
            </a:r>
            <a:r>
              <a:rPr sz="2900" spc="-50" dirty="0">
                <a:latin typeface="Trebuchet MS"/>
                <a:cs typeface="Trebuchet MS"/>
              </a:rPr>
              <a:t>on </a:t>
            </a:r>
            <a:r>
              <a:rPr sz="2900" spc="-105" dirty="0">
                <a:latin typeface="Trebuchet MS"/>
                <a:cs typeface="Trebuchet MS"/>
              </a:rPr>
              <a:t>during </a:t>
            </a:r>
            <a:r>
              <a:rPr sz="2900" spc="-130" dirty="0">
                <a:latin typeface="Trebuchet MS"/>
                <a:cs typeface="Trebuchet MS"/>
              </a:rPr>
              <a:t>the</a:t>
            </a:r>
            <a:r>
              <a:rPr sz="2900" spc="-525" dirty="0">
                <a:latin typeface="Trebuchet MS"/>
                <a:cs typeface="Trebuchet MS"/>
              </a:rPr>
              <a:t> </a:t>
            </a:r>
            <a:r>
              <a:rPr sz="2900" spc="-120" dirty="0">
                <a:latin typeface="Trebuchet MS"/>
                <a:cs typeface="Trebuchet MS"/>
              </a:rPr>
              <a:t>sprint</a:t>
            </a:r>
            <a:endParaRPr sz="2900">
              <a:latin typeface="Trebuchet MS"/>
              <a:cs typeface="Trebuchet MS"/>
            </a:endParaRPr>
          </a:p>
          <a:p>
            <a:pPr marL="1075055" algn="ctr">
              <a:lnSpc>
                <a:spcPct val="100000"/>
              </a:lnSpc>
              <a:spcBef>
                <a:spcPts val="2325"/>
              </a:spcBef>
            </a:pPr>
            <a:r>
              <a:rPr sz="2100" spc="-85" dirty="0">
                <a:solidFill>
                  <a:srgbClr val="FFFFFF"/>
                </a:solidFill>
                <a:latin typeface="Arial"/>
                <a:cs typeface="Arial"/>
              </a:rPr>
              <a:t>Life</a:t>
            </a:r>
            <a:r>
              <a:rPr sz="21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160" dirty="0">
                <a:solidFill>
                  <a:srgbClr val="FFFFFF"/>
                </a:solidFill>
                <a:latin typeface="Arial"/>
                <a:cs typeface="Arial"/>
              </a:rPr>
              <a:t>Sciences</a:t>
            </a:r>
            <a:endParaRPr sz="21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858258" y="3420502"/>
            <a:ext cx="3415029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2500"/>
              </a:lnSpc>
              <a:spcBef>
                <a:spcPts val="200"/>
              </a:spcBef>
            </a:pPr>
            <a:r>
              <a:rPr sz="2100" spc="-60" dirty="0">
                <a:solidFill>
                  <a:srgbClr val="FFFFFF"/>
                </a:solidFill>
                <a:latin typeface="Arial"/>
                <a:cs typeface="Arial"/>
              </a:rPr>
              <a:t>Support </a:t>
            </a:r>
            <a:r>
              <a:rPr sz="2100" spc="-90" dirty="0">
                <a:solidFill>
                  <a:srgbClr val="FFFFFF"/>
                </a:solidFill>
                <a:latin typeface="Arial"/>
                <a:cs typeface="Arial"/>
              </a:rPr>
              <a:t>features </a:t>
            </a:r>
            <a:r>
              <a:rPr sz="2100" spc="-130" dirty="0">
                <a:solidFill>
                  <a:srgbClr val="FFFFFF"/>
                </a:solidFill>
                <a:latin typeface="Arial"/>
                <a:cs typeface="Arial"/>
              </a:rPr>
              <a:t>necessary </a:t>
            </a:r>
            <a:r>
              <a:rPr sz="2100" spc="25" dirty="0">
                <a:solidFill>
                  <a:srgbClr val="FFFFFF"/>
                </a:solidFill>
                <a:latin typeface="Arial"/>
                <a:cs typeface="Arial"/>
              </a:rPr>
              <a:t>for  </a:t>
            </a:r>
            <a:r>
              <a:rPr sz="2100" spc="-50" dirty="0">
                <a:solidFill>
                  <a:srgbClr val="FFFFFF"/>
                </a:solidFill>
                <a:latin typeface="Arial"/>
                <a:cs typeface="Arial"/>
              </a:rPr>
              <a:t>population </a:t>
            </a:r>
            <a:r>
              <a:rPr sz="2100" spc="-110" dirty="0">
                <a:solidFill>
                  <a:srgbClr val="FFFFFF"/>
                </a:solidFill>
                <a:latin typeface="Arial"/>
                <a:cs typeface="Arial"/>
              </a:rPr>
              <a:t>genetics</a:t>
            </a:r>
            <a:r>
              <a:rPr sz="2100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100" dirty="0">
                <a:solidFill>
                  <a:srgbClr val="FFFFFF"/>
                </a:solidFill>
                <a:latin typeface="Arial"/>
                <a:cs typeface="Arial"/>
              </a:rPr>
              <a:t>studies.</a:t>
            </a:r>
            <a:endParaRPr sz="21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47419" y="4324146"/>
            <a:ext cx="7861300" cy="216789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4199890">
              <a:lnSpc>
                <a:spcPts val="2500"/>
              </a:lnSpc>
              <a:spcBef>
                <a:spcPts val="200"/>
              </a:spcBef>
            </a:pPr>
            <a:r>
              <a:rPr sz="2100" spc="-150" dirty="0">
                <a:solidFill>
                  <a:srgbClr val="FFFFFF"/>
                </a:solidFill>
                <a:latin typeface="Arial"/>
                <a:cs typeface="Arial"/>
              </a:rPr>
              <a:t>Make </a:t>
            </a:r>
            <a:r>
              <a:rPr sz="2100" spc="-4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100" spc="-75" dirty="0">
                <a:solidFill>
                  <a:srgbClr val="FFFFFF"/>
                </a:solidFill>
                <a:latin typeface="Arial"/>
                <a:cs typeface="Arial"/>
              </a:rPr>
              <a:t>application </a:t>
            </a:r>
            <a:r>
              <a:rPr sz="2100" spc="-25" dirty="0">
                <a:solidFill>
                  <a:srgbClr val="FFFFFF"/>
                </a:solidFill>
                <a:latin typeface="Arial"/>
                <a:cs typeface="Arial"/>
              </a:rPr>
              <a:t>run </a:t>
            </a:r>
            <a:r>
              <a:rPr sz="2100" spc="-55" dirty="0">
                <a:solidFill>
                  <a:srgbClr val="FFFFFF"/>
                </a:solidFill>
                <a:latin typeface="Arial"/>
                <a:cs typeface="Arial"/>
              </a:rPr>
              <a:t>on </a:t>
            </a:r>
            <a:r>
              <a:rPr sz="2100" spc="-150" dirty="0">
                <a:solidFill>
                  <a:srgbClr val="FFFFFF"/>
                </a:solidFill>
                <a:latin typeface="Arial"/>
                <a:cs typeface="Arial"/>
              </a:rPr>
              <a:t>SQL  </a:t>
            </a:r>
            <a:r>
              <a:rPr sz="2100" spc="-90" dirty="0">
                <a:solidFill>
                  <a:srgbClr val="FFFFFF"/>
                </a:solidFill>
                <a:latin typeface="Arial"/>
                <a:cs typeface="Arial"/>
              </a:rPr>
              <a:t>Server </a:t>
            </a:r>
            <a:r>
              <a:rPr sz="2100" spc="-60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2100" spc="-50" dirty="0">
                <a:solidFill>
                  <a:srgbClr val="FFFFFF"/>
                </a:solidFill>
                <a:latin typeface="Arial"/>
                <a:cs typeface="Arial"/>
              </a:rPr>
              <a:t>addition </a:t>
            </a:r>
            <a:r>
              <a:rPr sz="2100" spc="5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100" spc="3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50" dirty="0">
                <a:solidFill>
                  <a:srgbClr val="FFFFFF"/>
                </a:solidFill>
                <a:latin typeface="Arial"/>
                <a:cs typeface="Arial"/>
              </a:rPr>
              <a:t>Oracle.</a:t>
            </a:r>
            <a:endParaRPr sz="2100" dirty="0">
              <a:latin typeface="Arial"/>
              <a:cs typeface="Arial"/>
            </a:endParaRPr>
          </a:p>
          <a:p>
            <a:pPr marL="4070350">
              <a:lnSpc>
                <a:spcPct val="100000"/>
              </a:lnSpc>
              <a:spcBef>
                <a:spcPts val="325"/>
              </a:spcBef>
            </a:pPr>
            <a:r>
              <a:rPr sz="2100" spc="-125" dirty="0">
                <a:solidFill>
                  <a:srgbClr val="FFFFFF"/>
                </a:solidFill>
                <a:latin typeface="Arial"/>
                <a:cs typeface="Arial"/>
              </a:rPr>
              <a:t>Financial</a:t>
            </a:r>
            <a:r>
              <a:rPr sz="21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10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2100" dirty="0">
              <a:latin typeface="Arial"/>
              <a:cs typeface="Arial"/>
            </a:endParaRPr>
          </a:p>
          <a:p>
            <a:pPr marL="4047490" marR="5080" algn="just">
              <a:lnSpc>
                <a:spcPct val="101200"/>
              </a:lnSpc>
              <a:spcBef>
                <a:spcPts val="1270"/>
              </a:spcBef>
            </a:pPr>
            <a:r>
              <a:rPr sz="2100" spc="-60" dirty="0">
                <a:solidFill>
                  <a:srgbClr val="FFFFFF"/>
                </a:solidFill>
                <a:latin typeface="Arial"/>
                <a:cs typeface="Arial"/>
              </a:rPr>
              <a:t>Support </a:t>
            </a:r>
            <a:r>
              <a:rPr sz="2100" spc="-35" dirty="0">
                <a:solidFill>
                  <a:srgbClr val="FFFFFF"/>
                </a:solidFill>
                <a:latin typeface="Arial"/>
                <a:cs typeface="Arial"/>
              </a:rPr>
              <a:t>more </a:t>
            </a:r>
            <a:r>
              <a:rPr sz="2100" spc="-80" dirty="0">
                <a:solidFill>
                  <a:srgbClr val="FFFFFF"/>
                </a:solidFill>
                <a:latin typeface="Arial"/>
                <a:cs typeface="Arial"/>
              </a:rPr>
              <a:t>technical </a:t>
            </a:r>
            <a:r>
              <a:rPr sz="2100" spc="-50" dirty="0">
                <a:solidFill>
                  <a:srgbClr val="FFFFFF"/>
                </a:solidFill>
                <a:latin typeface="Arial"/>
                <a:cs typeface="Arial"/>
              </a:rPr>
              <a:t>indicators  </a:t>
            </a:r>
            <a:r>
              <a:rPr sz="2100" spc="-90" dirty="0">
                <a:solidFill>
                  <a:srgbClr val="FFFFFF"/>
                </a:solidFill>
                <a:latin typeface="Arial"/>
                <a:cs typeface="Arial"/>
              </a:rPr>
              <a:t>than </a:t>
            </a:r>
            <a:r>
              <a:rPr sz="2100" spc="-120" dirty="0">
                <a:solidFill>
                  <a:srgbClr val="FFFFFF"/>
                </a:solidFill>
                <a:latin typeface="Arial"/>
                <a:cs typeface="Arial"/>
              </a:rPr>
              <a:t>company </a:t>
            </a:r>
            <a:r>
              <a:rPr sz="2100" spc="-65" dirty="0">
                <a:solidFill>
                  <a:srgbClr val="FFFFFF"/>
                </a:solidFill>
                <a:latin typeface="Arial"/>
                <a:cs typeface="Arial"/>
              </a:rPr>
              <a:t>ABC </a:t>
            </a:r>
            <a:r>
              <a:rPr sz="2100" spc="10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2100" spc="-55" dirty="0">
                <a:solidFill>
                  <a:srgbClr val="FFFFFF"/>
                </a:solidFill>
                <a:latin typeface="Arial"/>
                <a:cs typeface="Arial"/>
              </a:rPr>
              <a:t>real-time,  </a:t>
            </a:r>
            <a:r>
              <a:rPr sz="2100" spc="-95" dirty="0">
                <a:solidFill>
                  <a:srgbClr val="FFFFFF"/>
                </a:solidFill>
                <a:latin typeface="Arial"/>
                <a:cs typeface="Arial"/>
              </a:rPr>
              <a:t>streaming</a:t>
            </a:r>
            <a:r>
              <a:rPr sz="21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120" dirty="0">
                <a:solidFill>
                  <a:srgbClr val="FFFFFF"/>
                </a:solidFill>
                <a:latin typeface="Arial"/>
                <a:cs typeface="Arial"/>
              </a:rPr>
              <a:t>data.</a:t>
            </a:r>
            <a:endParaRPr sz="21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11197" y="1103124"/>
            <a:ext cx="3244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25" dirty="0">
                <a:latin typeface="Trebuchet MS"/>
                <a:cs typeface="Trebuchet MS"/>
              </a:rPr>
              <a:t>The </a:t>
            </a:r>
            <a:r>
              <a:rPr sz="4000" spc="-200" dirty="0">
                <a:latin typeface="Trebuchet MS"/>
                <a:cs typeface="Trebuchet MS"/>
              </a:rPr>
              <a:t>daily</a:t>
            </a:r>
            <a:r>
              <a:rPr sz="4000" spc="-490" dirty="0">
                <a:latin typeface="Trebuchet MS"/>
                <a:cs typeface="Trebuchet MS"/>
              </a:rPr>
              <a:t> </a:t>
            </a:r>
            <a:r>
              <a:rPr sz="4000" spc="-155" dirty="0">
                <a:latin typeface="Trebuchet MS"/>
                <a:cs typeface="Trebuchet MS"/>
              </a:rPr>
              <a:t>scrum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7406" y="1740322"/>
            <a:ext cx="7838440" cy="4331335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321945" indent="-309245">
              <a:lnSpc>
                <a:spcPct val="100000"/>
              </a:lnSpc>
              <a:spcBef>
                <a:spcPts val="935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z="2900" spc="-150" dirty="0">
                <a:latin typeface="Trebuchet MS"/>
                <a:cs typeface="Trebuchet MS"/>
              </a:rPr>
              <a:t>Parameters</a:t>
            </a:r>
            <a:endParaRPr sz="2900">
              <a:latin typeface="Trebuchet MS"/>
              <a:cs typeface="Trebuchet MS"/>
            </a:endParaRPr>
          </a:p>
          <a:p>
            <a:pPr marL="628650" lvl="1" indent="-257810">
              <a:lnSpc>
                <a:spcPct val="100000"/>
              </a:lnSpc>
              <a:spcBef>
                <a:spcPts val="715"/>
              </a:spcBef>
              <a:buFont typeface="Arial"/>
              <a:buChar char="–"/>
              <a:tabLst>
                <a:tab pos="629285" algn="l"/>
              </a:tabLst>
            </a:pPr>
            <a:r>
              <a:rPr sz="2500" spc="-100" dirty="0">
                <a:latin typeface="Trebuchet MS"/>
                <a:cs typeface="Trebuchet MS"/>
              </a:rPr>
              <a:t>Daily</a:t>
            </a:r>
            <a:endParaRPr sz="2500">
              <a:latin typeface="Trebuchet MS"/>
              <a:cs typeface="Trebuchet MS"/>
            </a:endParaRPr>
          </a:p>
          <a:p>
            <a:pPr marL="628650" lvl="1" indent="-257810">
              <a:lnSpc>
                <a:spcPct val="100000"/>
              </a:lnSpc>
              <a:spcBef>
                <a:spcPts val="800"/>
              </a:spcBef>
              <a:buFont typeface="Arial"/>
              <a:buChar char="–"/>
              <a:tabLst>
                <a:tab pos="629285" algn="l"/>
              </a:tabLst>
            </a:pPr>
            <a:r>
              <a:rPr sz="2500" spc="-80" dirty="0">
                <a:latin typeface="Trebuchet MS"/>
                <a:cs typeface="Trebuchet MS"/>
              </a:rPr>
              <a:t>15-minutes</a:t>
            </a:r>
            <a:endParaRPr sz="2500">
              <a:latin typeface="Trebuchet MS"/>
              <a:cs typeface="Trebuchet MS"/>
            </a:endParaRPr>
          </a:p>
          <a:p>
            <a:pPr marL="628650" lvl="1" indent="-257810">
              <a:lnSpc>
                <a:spcPct val="100000"/>
              </a:lnSpc>
              <a:spcBef>
                <a:spcPts val="800"/>
              </a:spcBef>
              <a:buFont typeface="Arial"/>
              <a:buChar char="–"/>
              <a:tabLst>
                <a:tab pos="629285" algn="l"/>
              </a:tabLst>
            </a:pPr>
            <a:r>
              <a:rPr sz="2500" spc="-85" dirty="0">
                <a:latin typeface="Trebuchet MS"/>
                <a:cs typeface="Trebuchet MS"/>
              </a:rPr>
              <a:t>Stand-up</a:t>
            </a:r>
            <a:endParaRPr sz="2500">
              <a:latin typeface="Trebuchet MS"/>
              <a:cs typeface="Trebuchet MS"/>
            </a:endParaRPr>
          </a:p>
          <a:p>
            <a:pPr marL="321945" indent="-309245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z="2900" spc="-70" dirty="0">
                <a:latin typeface="Trebuchet MS"/>
                <a:cs typeface="Trebuchet MS"/>
              </a:rPr>
              <a:t>Not </a:t>
            </a:r>
            <a:r>
              <a:rPr sz="2900" spc="-135" dirty="0">
                <a:latin typeface="Trebuchet MS"/>
                <a:cs typeface="Trebuchet MS"/>
              </a:rPr>
              <a:t>for </a:t>
            </a:r>
            <a:r>
              <a:rPr sz="2900" spc="-120" dirty="0">
                <a:latin typeface="Trebuchet MS"/>
                <a:cs typeface="Trebuchet MS"/>
              </a:rPr>
              <a:t>problem</a:t>
            </a:r>
            <a:r>
              <a:rPr sz="2900" spc="-515" dirty="0">
                <a:latin typeface="Trebuchet MS"/>
                <a:cs typeface="Trebuchet MS"/>
              </a:rPr>
              <a:t> </a:t>
            </a:r>
            <a:r>
              <a:rPr sz="2900" spc="-105" dirty="0">
                <a:latin typeface="Trebuchet MS"/>
                <a:cs typeface="Trebuchet MS"/>
              </a:rPr>
              <a:t>solving</a:t>
            </a:r>
            <a:endParaRPr sz="2900">
              <a:latin typeface="Trebuchet MS"/>
              <a:cs typeface="Trebuchet MS"/>
            </a:endParaRPr>
          </a:p>
          <a:p>
            <a:pPr marL="628650" lvl="1" indent="-257810">
              <a:lnSpc>
                <a:spcPct val="100000"/>
              </a:lnSpc>
              <a:spcBef>
                <a:spcPts val="715"/>
              </a:spcBef>
              <a:buFont typeface="Arial"/>
              <a:buChar char="–"/>
              <a:tabLst>
                <a:tab pos="629285" algn="l"/>
              </a:tabLst>
            </a:pPr>
            <a:r>
              <a:rPr sz="2500" spc="-45" dirty="0">
                <a:latin typeface="Trebuchet MS"/>
                <a:cs typeface="Trebuchet MS"/>
              </a:rPr>
              <a:t>Whole </a:t>
            </a:r>
            <a:r>
              <a:rPr sz="2500" spc="-90" dirty="0">
                <a:latin typeface="Trebuchet MS"/>
                <a:cs typeface="Trebuchet MS"/>
              </a:rPr>
              <a:t>world is</a:t>
            </a:r>
            <a:r>
              <a:rPr sz="2500" spc="-395" dirty="0">
                <a:latin typeface="Trebuchet MS"/>
                <a:cs typeface="Trebuchet MS"/>
              </a:rPr>
              <a:t> </a:t>
            </a:r>
            <a:r>
              <a:rPr sz="2500" spc="-120" dirty="0">
                <a:latin typeface="Trebuchet MS"/>
                <a:cs typeface="Trebuchet MS"/>
              </a:rPr>
              <a:t>invited</a:t>
            </a:r>
            <a:endParaRPr sz="2500">
              <a:latin typeface="Trebuchet MS"/>
              <a:cs typeface="Trebuchet MS"/>
            </a:endParaRPr>
          </a:p>
          <a:p>
            <a:pPr marL="628650" marR="5080" lvl="1" indent="-257810">
              <a:lnSpc>
                <a:spcPct val="80000"/>
              </a:lnSpc>
              <a:spcBef>
                <a:spcPts val="1400"/>
              </a:spcBef>
              <a:buFont typeface="Arial"/>
              <a:buChar char="–"/>
              <a:tabLst>
                <a:tab pos="629285" algn="l"/>
              </a:tabLst>
            </a:pPr>
            <a:r>
              <a:rPr sz="2500" spc="-80" dirty="0">
                <a:latin typeface="Trebuchet MS"/>
                <a:cs typeface="Trebuchet MS"/>
              </a:rPr>
              <a:t>Only </a:t>
            </a:r>
            <a:r>
              <a:rPr sz="2500" spc="-120" dirty="0">
                <a:latin typeface="Trebuchet MS"/>
                <a:cs typeface="Trebuchet MS"/>
              </a:rPr>
              <a:t>team </a:t>
            </a:r>
            <a:r>
              <a:rPr sz="2500" spc="-110" dirty="0">
                <a:latin typeface="Trebuchet MS"/>
                <a:cs typeface="Trebuchet MS"/>
              </a:rPr>
              <a:t>members, </a:t>
            </a:r>
            <a:r>
              <a:rPr sz="2500" spc="-90" dirty="0">
                <a:latin typeface="Trebuchet MS"/>
                <a:cs typeface="Trebuchet MS"/>
              </a:rPr>
              <a:t>ScrumMaster, </a:t>
            </a:r>
            <a:r>
              <a:rPr sz="2500" spc="-95" dirty="0">
                <a:latin typeface="Trebuchet MS"/>
                <a:cs typeface="Trebuchet MS"/>
              </a:rPr>
              <a:t>product </a:t>
            </a:r>
            <a:r>
              <a:rPr sz="2500" spc="-140" dirty="0">
                <a:latin typeface="Trebuchet MS"/>
                <a:cs typeface="Trebuchet MS"/>
              </a:rPr>
              <a:t>owner,</a:t>
            </a:r>
            <a:r>
              <a:rPr sz="2500" spc="-505" dirty="0">
                <a:latin typeface="Trebuchet MS"/>
                <a:cs typeface="Trebuchet MS"/>
              </a:rPr>
              <a:t> </a:t>
            </a:r>
            <a:r>
              <a:rPr sz="2500" spc="-114" dirty="0">
                <a:latin typeface="Trebuchet MS"/>
                <a:cs typeface="Trebuchet MS"/>
              </a:rPr>
              <a:t>can  </a:t>
            </a:r>
            <a:r>
              <a:rPr sz="2500" spc="-145" dirty="0">
                <a:latin typeface="Trebuchet MS"/>
                <a:cs typeface="Trebuchet MS"/>
              </a:rPr>
              <a:t>talk</a:t>
            </a:r>
            <a:endParaRPr sz="2500">
              <a:latin typeface="Trebuchet MS"/>
              <a:cs typeface="Trebuchet MS"/>
            </a:endParaRPr>
          </a:p>
          <a:p>
            <a:pPr marL="321945" indent="-309245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z="2900" spc="-120" dirty="0">
                <a:latin typeface="Trebuchet MS"/>
                <a:cs typeface="Trebuchet MS"/>
              </a:rPr>
              <a:t>Helps </a:t>
            </a:r>
            <a:r>
              <a:rPr sz="2900" spc="-125" dirty="0">
                <a:latin typeface="Trebuchet MS"/>
                <a:cs typeface="Trebuchet MS"/>
              </a:rPr>
              <a:t>avoid </a:t>
            </a:r>
            <a:r>
              <a:rPr sz="2900" spc="-110" dirty="0">
                <a:latin typeface="Trebuchet MS"/>
                <a:cs typeface="Trebuchet MS"/>
              </a:rPr>
              <a:t>other unnecessary</a:t>
            </a:r>
            <a:r>
              <a:rPr sz="2900" spc="-555" dirty="0">
                <a:latin typeface="Trebuchet MS"/>
                <a:cs typeface="Trebuchet MS"/>
              </a:rPr>
              <a:t> </a:t>
            </a:r>
            <a:r>
              <a:rPr sz="2900" spc="-120" dirty="0">
                <a:latin typeface="Trebuchet MS"/>
                <a:cs typeface="Trebuchet MS"/>
              </a:rPr>
              <a:t>meetings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69458" y="1198880"/>
            <a:ext cx="3670109" cy="27480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51127" y="1170566"/>
            <a:ext cx="496125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20" dirty="0">
                <a:latin typeface="Trebuchet MS"/>
                <a:cs typeface="Trebuchet MS"/>
              </a:rPr>
              <a:t>Everyone </a:t>
            </a:r>
            <a:r>
              <a:rPr sz="3200" spc="-95" dirty="0">
                <a:latin typeface="Trebuchet MS"/>
                <a:cs typeface="Trebuchet MS"/>
              </a:rPr>
              <a:t>answers</a:t>
            </a:r>
            <a:r>
              <a:rPr sz="3200" spc="-330" dirty="0">
                <a:latin typeface="Trebuchet MS"/>
                <a:cs typeface="Trebuchet MS"/>
              </a:rPr>
              <a:t> </a:t>
            </a:r>
            <a:r>
              <a:rPr sz="3200" spc="-80" dirty="0">
                <a:latin typeface="Trebuchet MS"/>
                <a:cs typeface="Trebuchet MS"/>
              </a:rPr>
              <a:t>3questions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05000" y="1778000"/>
            <a:ext cx="6299200" cy="119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39900" y="1879600"/>
            <a:ext cx="5829300" cy="1104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99995" y="1874936"/>
            <a:ext cx="6024499" cy="9152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99995" y="1874926"/>
            <a:ext cx="6024880" cy="915669"/>
          </a:xfrm>
          <a:custGeom>
            <a:avLst/>
            <a:gdLst/>
            <a:ahLst/>
            <a:cxnLst/>
            <a:rect l="l" t="t" r="r" b="b"/>
            <a:pathLst>
              <a:path w="6024880" h="915669">
                <a:moveTo>
                  <a:pt x="0" y="271184"/>
                </a:moveTo>
                <a:lnTo>
                  <a:pt x="4370" y="222439"/>
                </a:lnTo>
                <a:lnTo>
                  <a:pt x="16971" y="176559"/>
                </a:lnTo>
                <a:lnTo>
                  <a:pt x="37036" y="134312"/>
                </a:lnTo>
                <a:lnTo>
                  <a:pt x="63800" y="96463"/>
                </a:lnTo>
                <a:lnTo>
                  <a:pt x="96495" y="63779"/>
                </a:lnTo>
                <a:lnTo>
                  <a:pt x="134356" y="37024"/>
                </a:lnTo>
                <a:lnTo>
                  <a:pt x="176617" y="16965"/>
                </a:lnTo>
                <a:lnTo>
                  <a:pt x="222511" y="4369"/>
                </a:lnTo>
                <a:lnTo>
                  <a:pt x="271273" y="0"/>
                </a:lnTo>
                <a:lnTo>
                  <a:pt x="5753220" y="0"/>
                </a:lnTo>
                <a:lnTo>
                  <a:pt x="5801983" y="4369"/>
                </a:lnTo>
                <a:lnTo>
                  <a:pt x="5847879" y="16965"/>
                </a:lnTo>
                <a:lnTo>
                  <a:pt x="5890140" y="37024"/>
                </a:lnTo>
                <a:lnTo>
                  <a:pt x="5928002" y="63779"/>
                </a:lnTo>
                <a:lnTo>
                  <a:pt x="5960698" y="96463"/>
                </a:lnTo>
                <a:lnTo>
                  <a:pt x="5987462" y="134312"/>
                </a:lnTo>
                <a:lnTo>
                  <a:pt x="6007527" y="176559"/>
                </a:lnTo>
                <a:lnTo>
                  <a:pt x="6020128" y="222439"/>
                </a:lnTo>
                <a:lnTo>
                  <a:pt x="6024499" y="271184"/>
                </a:lnTo>
                <a:lnTo>
                  <a:pt x="6024499" y="644055"/>
                </a:lnTo>
                <a:lnTo>
                  <a:pt x="6020128" y="692801"/>
                </a:lnTo>
                <a:lnTo>
                  <a:pt x="6007527" y="738680"/>
                </a:lnTo>
                <a:lnTo>
                  <a:pt x="5987462" y="780926"/>
                </a:lnTo>
                <a:lnTo>
                  <a:pt x="5960698" y="818775"/>
                </a:lnTo>
                <a:lnTo>
                  <a:pt x="5928002" y="851459"/>
                </a:lnTo>
                <a:lnTo>
                  <a:pt x="5890140" y="878213"/>
                </a:lnTo>
                <a:lnTo>
                  <a:pt x="5847879" y="898271"/>
                </a:lnTo>
                <a:lnTo>
                  <a:pt x="5801983" y="910868"/>
                </a:lnTo>
                <a:lnTo>
                  <a:pt x="5753220" y="915237"/>
                </a:lnTo>
                <a:lnTo>
                  <a:pt x="271273" y="915237"/>
                </a:lnTo>
                <a:lnTo>
                  <a:pt x="222511" y="910868"/>
                </a:lnTo>
                <a:lnTo>
                  <a:pt x="176617" y="898271"/>
                </a:lnTo>
                <a:lnTo>
                  <a:pt x="134356" y="878213"/>
                </a:lnTo>
                <a:lnTo>
                  <a:pt x="96495" y="851459"/>
                </a:lnTo>
                <a:lnTo>
                  <a:pt x="63800" y="818775"/>
                </a:lnTo>
                <a:lnTo>
                  <a:pt x="37036" y="780926"/>
                </a:lnTo>
                <a:lnTo>
                  <a:pt x="16971" y="738680"/>
                </a:lnTo>
                <a:lnTo>
                  <a:pt x="4370" y="692801"/>
                </a:lnTo>
                <a:lnTo>
                  <a:pt x="0" y="644055"/>
                </a:lnTo>
                <a:lnTo>
                  <a:pt x="0" y="271184"/>
                </a:lnTo>
                <a:close/>
              </a:path>
            </a:pathLst>
          </a:custGeom>
          <a:ln w="22826">
            <a:solidFill>
              <a:srgbClr val="0053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00900" y="1371600"/>
            <a:ext cx="1104900" cy="1104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67193" y="1434263"/>
            <a:ext cx="847725" cy="8474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61200" y="1282700"/>
            <a:ext cx="1155700" cy="1333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05000" y="3149600"/>
            <a:ext cx="6299200" cy="1181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39900" y="3238500"/>
            <a:ext cx="5080000" cy="11176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99995" y="3242144"/>
            <a:ext cx="6024499" cy="91523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99995" y="3242144"/>
            <a:ext cx="6024880" cy="915669"/>
          </a:xfrm>
          <a:custGeom>
            <a:avLst/>
            <a:gdLst/>
            <a:ahLst/>
            <a:cxnLst/>
            <a:rect l="l" t="t" r="r" b="b"/>
            <a:pathLst>
              <a:path w="6024880" h="915670">
                <a:moveTo>
                  <a:pt x="0" y="271184"/>
                </a:moveTo>
                <a:lnTo>
                  <a:pt x="4370" y="222439"/>
                </a:lnTo>
                <a:lnTo>
                  <a:pt x="16971" y="176559"/>
                </a:lnTo>
                <a:lnTo>
                  <a:pt x="37036" y="134312"/>
                </a:lnTo>
                <a:lnTo>
                  <a:pt x="63800" y="96463"/>
                </a:lnTo>
                <a:lnTo>
                  <a:pt x="96495" y="63779"/>
                </a:lnTo>
                <a:lnTo>
                  <a:pt x="134356" y="37024"/>
                </a:lnTo>
                <a:lnTo>
                  <a:pt x="176617" y="16965"/>
                </a:lnTo>
                <a:lnTo>
                  <a:pt x="222511" y="4369"/>
                </a:lnTo>
                <a:lnTo>
                  <a:pt x="271273" y="0"/>
                </a:lnTo>
                <a:lnTo>
                  <a:pt x="5753220" y="0"/>
                </a:lnTo>
                <a:lnTo>
                  <a:pt x="5801983" y="4369"/>
                </a:lnTo>
                <a:lnTo>
                  <a:pt x="5847879" y="16965"/>
                </a:lnTo>
                <a:lnTo>
                  <a:pt x="5890140" y="37024"/>
                </a:lnTo>
                <a:lnTo>
                  <a:pt x="5928002" y="63779"/>
                </a:lnTo>
                <a:lnTo>
                  <a:pt x="5960698" y="96463"/>
                </a:lnTo>
                <a:lnTo>
                  <a:pt x="5987462" y="134312"/>
                </a:lnTo>
                <a:lnTo>
                  <a:pt x="6007527" y="176559"/>
                </a:lnTo>
                <a:lnTo>
                  <a:pt x="6020128" y="222439"/>
                </a:lnTo>
                <a:lnTo>
                  <a:pt x="6024499" y="271184"/>
                </a:lnTo>
                <a:lnTo>
                  <a:pt x="6024499" y="644055"/>
                </a:lnTo>
                <a:lnTo>
                  <a:pt x="6020128" y="692801"/>
                </a:lnTo>
                <a:lnTo>
                  <a:pt x="6007527" y="738680"/>
                </a:lnTo>
                <a:lnTo>
                  <a:pt x="5987462" y="780926"/>
                </a:lnTo>
                <a:lnTo>
                  <a:pt x="5960698" y="818775"/>
                </a:lnTo>
                <a:lnTo>
                  <a:pt x="5928002" y="851459"/>
                </a:lnTo>
                <a:lnTo>
                  <a:pt x="5890140" y="878213"/>
                </a:lnTo>
                <a:lnTo>
                  <a:pt x="5847879" y="898271"/>
                </a:lnTo>
                <a:lnTo>
                  <a:pt x="5801983" y="910868"/>
                </a:lnTo>
                <a:lnTo>
                  <a:pt x="5753220" y="915237"/>
                </a:lnTo>
                <a:lnTo>
                  <a:pt x="271273" y="915237"/>
                </a:lnTo>
                <a:lnTo>
                  <a:pt x="222511" y="910868"/>
                </a:lnTo>
                <a:lnTo>
                  <a:pt x="176617" y="898271"/>
                </a:lnTo>
                <a:lnTo>
                  <a:pt x="134356" y="878213"/>
                </a:lnTo>
                <a:lnTo>
                  <a:pt x="96495" y="851459"/>
                </a:lnTo>
                <a:lnTo>
                  <a:pt x="63800" y="818775"/>
                </a:lnTo>
                <a:lnTo>
                  <a:pt x="37036" y="780926"/>
                </a:lnTo>
                <a:lnTo>
                  <a:pt x="16971" y="738680"/>
                </a:lnTo>
                <a:lnTo>
                  <a:pt x="4370" y="692801"/>
                </a:lnTo>
                <a:lnTo>
                  <a:pt x="0" y="644055"/>
                </a:lnTo>
                <a:lnTo>
                  <a:pt x="0" y="271184"/>
                </a:lnTo>
                <a:close/>
              </a:path>
            </a:pathLst>
          </a:custGeom>
          <a:ln w="22826">
            <a:solidFill>
              <a:srgbClr val="0053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00900" y="2743200"/>
            <a:ext cx="1104900" cy="1092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267193" y="2801468"/>
            <a:ext cx="847725" cy="8474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61200" y="2654300"/>
            <a:ext cx="1155700" cy="13208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05000" y="4508500"/>
            <a:ext cx="6299200" cy="11938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39900" y="4610100"/>
            <a:ext cx="5143500" cy="11049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99995" y="4609350"/>
            <a:ext cx="6024499" cy="91523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99995" y="4609350"/>
            <a:ext cx="6024880" cy="915669"/>
          </a:xfrm>
          <a:custGeom>
            <a:avLst/>
            <a:gdLst/>
            <a:ahLst/>
            <a:cxnLst/>
            <a:rect l="l" t="t" r="r" b="b"/>
            <a:pathLst>
              <a:path w="6024880" h="915670">
                <a:moveTo>
                  <a:pt x="0" y="271184"/>
                </a:moveTo>
                <a:lnTo>
                  <a:pt x="4370" y="222439"/>
                </a:lnTo>
                <a:lnTo>
                  <a:pt x="16971" y="176559"/>
                </a:lnTo>
                <a:lnTo>
                  <a:pt x="37036" y="134312"/>
                </a:lnTo>
                <a:lnTo>
                  <a:pt x="63800" y="96463"/>
                </a:lnTo>
                <a:lnTo>
                  <a:pt x="96495" y="63779"/>
                </a:lnTo>
                <a:lnTo>
                  <a:pt x="134356" y="37024"/>
                </a:lnTo>
                <a:lnTo>
                  <a:pt x="176617" y="16965"/>
                </a:lnTo>
                <a:lnTo>
                  <a:pt x="222511" y="4369"/>
                </a:lnTo>
                <a:lnTo>
                  <a:pt x="271273" y="0"/>
                </a:lnTo>
                <a:lnTo>
                  <a:pt x="5753220" y="0"/>
                </a:lnTo>
                <a:lnTo>
                  <a:pt x="5801983" y="4369"/>
                </a:lnTo>
                <a:lnTo>
                  <a:pt x="5847879" y="16965"/>
                </a:lnTo>
                <a:lnTo>
                  <a:pt x="5890140" y="37024"/>
                </a:lnTo>
                <a:lnTo>
                  <a:pt x="5928002" y="63779"/>
                </a:lnTo>
                <a:lnTo>
                  <a:pt x="5960698" y="96463"/>
                </a:lnTo>
                <a:lnTo>
                  <a:pt x="5987462" y="134312"/>
                </a:lnTo>
                <a:lnTo>
                  <a:pt x="6007527" y="176559"/>
                </a:lnTo>
                <a:lnTo>
                  <a:pt x="6020128" y="222439"/>
                </a:lnTo>
                <a:lnTo>
                  <a:pt x="6024499" y="271184"/>
                </a:lnTo>
                <a:lnTo>
                  <a:pt x="6024499" y="644055"/>
                </a:lnTo>
                <a:lnTo>
                  <a:pt x="6020128" y="692801"/>
                </a:lnTo>
                <a:lnTo>
                  <a:pt x="6007527" y="738680"/>
                </a:lnTo>
                <a:lnTo>
                  <a:pt x="5987462" y="780926"/>
                </a:lnTo>
                <a:lnTo>
                  <a:pt x="5960698" y="818775"/>
                </a:lnTo>
                <a:lnTo>
                  <a:pt x="5928002" y="851459"/>
                </a:lnTo>
                <a:lnTo>
                  <a:pt x="5890140" y="878213"/>
                </a:lnTo>
                <a:lnTo>
                  <a:pt x="5847879" y="898271"/>
                </a:lnTo>
                <a:lnTo>
                  <a:pt x="5801983" y="910868"/>
                </a:lnTo>
                <a:lnTo>
                  <a:pt x="5753220" y="915237"/>
                </a:lnTo>
                <a:lnTo>
                  <a:pt x="271273" y="915237"/>
                </a:lnTo>
                <a:lnTo>
                  <a:pt x="222511" y="910868"/>
                </a:lnTo>
                <a:lnTo>
                  <a:pt x="176617" y="898271"/>
                </a:lnTo>
                <a:lnTo>
                  <a:pt x="134356" y="878213"/>
                </a:lnTo>
                <a:lnTo>
                  <a:pt x="96495" y="851459"/>
                </a:lnTo>
                <a:lnTo>
                  <a:pt x="63800" y="818775"/>
                </a:lnTo>
                <a:lnTo>
                  <a:pt x="37036" y="780926"/>
                </a:lnTo>
                <a:lnTo>
                  <a:pt x="16971" y="738680"/>
                </a:lnTo>
                <a:lnTo>
                  <a:pt x="4370" y="692801"/>
                </a:lnTo>
                <a:lnTo>
                  <a:pt x="0" y="644055"/>
                </a:lnTo>
                <a:lnTo>
                  <a:pt x="0" y="271184"/>
                </a:lnTo>
                <a:close/>
              </a:path>
            </a:pathLst>
          </a:custGeom>
          <a:ln w="22826">
            <a:solidFill>
              <a:srgbClr val="0053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200900" y="4102100"/>
            <a:ext cx="1104900" cy="11049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267193" y="4168687"/>
            <a:ext cx="847725" cy="8474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061200" y="4013200"/>
            <a:ext cx="1155700" cy="13335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197406" y="1522889"/>
            <a:ext cx="6633845" cy="47917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ts val="4765"/>
              </a:lnSpc>
              <a:spcBef>
                <a:spcPts val="95"/>
              </a:spcBef>
            </a:pPr>
            <a:r>
              <a:rPr sz="4400" spc="16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4400">
              <a:latin typeface="Arial"/>
              <a:cs typeface="Arial"/>
            </a:endParaRPr>
          </a:p>
          <a:p>
            <a:pPr marL="882015">
              <a:lnSpc>
                <a:spcPts val="3325"/>
              </a:lnSpc>
            </a:pPr>
            <a:r>
              <a:rPr sz="3200" spc="10" dirty="0">
                <a:solidFill>
                  <a:srgbClr val="FFFFFF"/>
                </a:solidFill>
                <a:latin typeface="Arial"/>
                <a:cs typeface="Arial"/>
              </a:rPr>
              <a:t>What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did </a:t>
            </a:r>
            <a:r>
              <a:rPr sz="3200" spc="5" dirty="0">
                <a:solidFill>
                  <a:srgbClr val="FFFFFF"/>
                </a:solidFill>
                <a:latin typeface="Arial"/>
                <a:cs typeface="Arial"/>
              </a:rPr>
              <a:t>you do</a:t>
            </a:r>
            <a:r>
              <a:rPr sz="32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5" dirty="0">
                <a:solidFill>
                  <a:srgbClr val="FFFFFF"/>
                </a:solidFill>
                <a:latin typeface="Arial"/>
                <a:cs typeface="Arial"/>
              </a:rPr>
              <a:t>yesterday?</a:t>
            </a:r>
            <a:endParaRPr sz="3200">
              <a:latin typeface="Arial"/>
              <a:cs typeface="Arial"/>
            </a:endParaRPr>
          </a:p>
          <a:p>
            <a:pPr marR="5080" algn="r">
              <a:lnSpc>
                <a:spcPts val="4765"/>
              </a:lnSpc>
              <a:spcBef>
                <a:spcPts val="2675"/>
              </a:spcBef>
            </a:pPr>
            <a:r>
              <a:rPr sz="4400" spc="16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4400">
              <a:latin typeface="Arial"/>
              <a:cs typeface="Arial"/>
            </a:endParaRPr>
          </a:p>
          <a:p>
            <a:pPr marL="882015">
              <a:lnSpc>
                <a:spcPts val="3325"/>
              </a:lnSpc>
            </a:pPr>
            <a:r>
              <a:rPr sz="3200" spc="10" dirty="0">
                <a:solidFill>
                  <a:srgbClr val="FFFFFF"/>
                </a:solidFill>
                <a:latin typeface="Arial"/>
                <a:cs typeface="Arial"/>
              </a:rPr>
              <a:t>What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will </a:t>
            </a:r>
            <a:r>
              <a:rPr sz="3200" spc="5" dirty="0">
                <a:solidFill>
                  <a:srgbClr val="FFFFFF"/>
                </a:solidFill>
                <a:latin typeface="Arial"/>
                <a:cs typeface="Arial"/>
              </a:rPr>
              <a:t>you do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5" dirty="0">
                <a:solidFill>
                  <a:srgbClr val="FFFFFF"/>
                </a:solidFill>
                <a:latin typeface="Arial"/>
                <a:cs typeface="Arial"/>
              </a:rPr>
              <a:t>today?</a:t>
            </a:r>
            <a:endParaRPr sz="3200">
              <a:latin typeface="Arial"/>
              <a:cs typeface="Arial"/>
            </a:endParaRPr>
          </a:p>
          <a:p>
            <a:pPr marR="5080" algn="r">
              <a:lnSpc>
                <a:spcPts val="4765"/>
              </a:lnSpc>
              <a:spcBef>
                <a:spcPts val="2670"/>
              </a:spcBef>
            </a:pPr>
            <a:r>
              <a:rPr sz="4400" spc="16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4400">
              <a:latin typeface="Arial"/>
              <a:cs typeface="Arial"/>
            </a:endParaRPr>
          </a:p>
          <a:p>
            <a:pPr marL="882015">
              <a:lnSpc>
                <a:spcPts val="3325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3200" spc="5" dirty="0">
                <a:solidFill>
                  <a:srgbClr val="FFFFFF"/>
                </a:solidFill>
                <a:latin typeface="Arial"/>
                <a:cs typeface="Arial"/>
              </a:rPr>
              <a:t>anything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3200" spc="5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32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5" dirty="0">
                <a:solidFill>
                  <a:srgbClr val="FFFFFF"/>
                </a:solidFill>
                <a:latin typeface="Arial"/>
                <a:cs typeface="Arial"/>
              </a:rPr>
              <a:t>way?</a:t>
            </a:r>
            <a:endParaRPr sz="3200">
              <a:latin typeface="Arial"/>
              <a:cs typeface="Arial"/>
            </a:endParaRPr>
          </a:p>
          <a:p>
            <a:pPr marL="321945" indent="-309245">
              <a:lnSpc>
                <a:spcPts val="3340"/>
              </a:lnSpc>
              <a:spcBef>
                <a:spcPts val="1720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z="2900" spc="-135" dirty="0">
                <a:latin typeface="Trebuchet MS"/>
                <a:cs typeface="Trebuchet MS"/>
              </a:rPr>
              <a:t>These</a:t>
            </a:r>
            <a:r>
              <a:rPr sz="2900" spc="-235" dirty="0">
                <a:latin typeface="Trebuchet MS"/>
                <a:cs typeface="Trebuchet MS"/>
              </a:rPr>
              <a:t> </a:t>
            </a:r>
            <a:r>
              <a:rPr sz="2900" spc="-150" dirty="0">
                <a:latin typeface="Trebuchet MS"/>
                <a:cs typeface="Trebuchet MS"/>
              </a:rPr>
              <a:t>are</a:t>
            </a:r>
            <a:r>
              <a:rPr sz="2900" spc="-235" dirty="0">
                <a:latin typeface="Trebuchet MS"/>
                <a:cs typeface="Trebuchet MS"/>
              </a:rPr>
              <a:t> </a:t>
            </a:r>
            <a:r>
              <a:rPr sz="2900" i="1" spc="-145" dirty="0">
                <a:solidFill>
                  <a:srgbClr val="FF0000"/>
                </a:solidFill>
                <a:latin typeface="Trebuchet MS"/>
                <a:cs typeface="Trebuchet MS"/>
              </a:rPr>
              <a:t>not</a:t>
            </a:r>
            <a:r>
              <a:rPr sz="2900" i="1" spc="-22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900" spc="-125" dirty="0">
                <a:latin typeface="Trebuchet MS"/>
                <a:cs typeface="Trebuchet MS"/>
              </a:rPr>
              <a:t>status</a:t>
            </a:r>
            <a:r>
              <a:rPr sz="2900" spc="-229" dirty="0">
                <a:latin typeface="Trebuchet MS"/>
                <a:cs typeface="Trebuchet MS"/>
              </a:rPr>
              <a:t> </a:t>
            </a:r>
            <a:r>
              <a:rPr sz="2900" spc="-135" dirty="0">
                <a:latin typeface="Trebuchet MS"/>
                <a:cs typeface="Trebuchet MS"/>
              </a:rPr>
              <a:t>for</a:t>
            </a:r>
            <a:r>
              <a:rPr sz="2900" spc="-229" dirty="0">
                <a:latin typeface="Trebuchet MS"/>
                <a:cs typeface="Trebuchet MS"/>
              </a:rPr>
              <a:t> </a:t>
            </a:r>
            <a:r>
              <a:rPr sz="2900" spc="-130" dirty="0">
                <a:latin typeface="Trebuchet MS"/>
                <a:cs typeface="Trebuchet MS"/>
              </a:rPr>
              <a:t>the</a:t>
            </a:r>
            <a:r>
              <a:rPr sz="2900" spc="-235" dirty="0">
                <a:latin typeface="Trebuchet MS"/>
                <a:cs typeface="Trebuchet MS"/>
              </a:rPr>
              <a:t> </a:t>
            </a:r>
            <a:r>
              <a:rPr sz="2900" spc="-80" dirty="0">
                <a:latin typeface="Trebuchet MS"/>
                <a:cs typeface="Trebuchet MS"/>
              </a:rPr>
              <a:t>ScrumMaster</a:t>
            </a:r>
            <a:endParaRPr sz="2900">
              <a:latin typeface="Trebuchet MS"/>
              <a:cs typeface="Trebuchet MS"/>
            </a:endParaRPr>
          </a:p>
          <a:p>
            <a:pPr marL="370840">
              <a:lnSpc>
                <a:spcPts val="2860"/>
              </a:lnSpc>
            </a:pPr>
            <a:r>
              <a:rPr sz="2500" dirty="0">
                <a:latin typeface="Arial"/>
                <a:cs typeface="Arial"/>
              </a:rPr>
              <a:t>– </a:t>
            </a:r>
            <a:r>
              <a:rPr sz="2500" spc="-125" dirty="0">
                <a:latin typeface="Trebuchet MS"/>
                <a:cs typeface="Trebuchet MS"/>
              </a:rPr>
              <a:t>They </a:t>
            </a:r>
            <a:r>
              <a:rPr sz="2500" spc="-120" dirty="0">
                <a:latin typeface="Trebuchet MS"/>
                <a:cs typeface="Trebuchet MS"/>
              </a:rPr>
              <a:t>are </a:t>
            </a:r>
            <a:r>
              <a:rPr sz="2500" spc="-95" dirty="0">
                <a:latin typeface="Trebuchet MS"/>
                <a:cs typeface="Trebuchet MS"/>
              </a:rPr>
              <a:t>commitments </a:t>
            </a:r>
            <a:r>
              <a:rPr sz="2500" spc="-100" dirty="0">
                <a:latin typeface="Trebuchet MS"/>
                <a:cs typeface="Trebuchet MS"/>
              </a:rPr>
              <a:t>in </a:t>
            </a:r>
            <a:r>
              <a:rPr sz="2500" spc="-105" dirty="0">
                <a:latin typeface="Trebuchet MS"/>
                <a:cs typeface="Trebuchet MS"/>
              </a:rPr>
              <a:t>front </a:t>
            </a:r>
            <a:r>
              <a:rPr sz="2500" spc="-90" dirty="0">
                <a:latin typeface="Trebuchet MS"/>
                <a:cs typeface="Trebuchet MS"/>
              </a:rPr>
              <a:t>of</a:t>
            </a:r>
            <a:r>
              <a:rPr sz="2500" spc="-530" dirty="0">
                <a:latin typeface="Trebuchet MS"/>
                <a:cs typeface="Trebuchet MS"/>
              </a:rPr>
              <a:t> </a:t>
            </a:r>
            <a:r>
              <a:rPr sz="2500" spc="-95" dirty="0">
                <a:latin typeface="Trebuchet MS"/>
                <a:cs typeface="Trebuchet MS"/>
              </a:rPr>
              <a:t>peers</a:t>
            </a:r>
            <a:endParaRPr sz="2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43887" y="1103124"/>
            <a:ext cx="35782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25" dirty="0">
                <a:latin typeface="Trebuchet MS"/>
                <a:cs typeface="Trebuchet MS"/>
              </a:rPr>
              <a:t>The </a:t>
            </a:r>
            <a:r>
              <a:rPr sz="4000" spc="-165" dirty="0">
                <a:latin typeface="Trebuchet MS"/>
                <a:cs typeface="Trebuchet MS"/>
              </a:rPr>
              <a:t>sprint</a:t>
            </a:r>
            <a:r>
              <a:rPr sz="4000" spc="-475" dirty="0">
                <a:latin typeface="Trebuchet MS"/>
                <a:cs typeface="Trebuchet MS"/>
              </a:rPr>
              <a:t> </a:t>
            </a:r>
            <a:r>
              <a:rPr sz="4000" spc="-200" dirty="0">
                <a:latin typeface="Trebuchet MS"/>
                <a:cs typeface="Trebuchet MS"/>
              </a:rPr>
              <a:t>review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9895" y="1725128"/>
            <a:ext cx="7523480" cy="4037329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321945" indent="-309245">
              <a:lnSpc>
                <a:spcPct val="100000"/>
              </a:lnSpc>
              <a:spcBef>
                <a:spcPts val="1040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z="1800" spc="-140" dirty="0">
                <a:latin typeface="Trebuchet MS"/>
                <a:cs typeface="Trebuchet MS"/>
              </a:rPr>
              <a:t>Team </a:t>
            </a:r>
            <a:r>
              <a:rPr sz="1800" spc="-65" dirty="0">
                <a:latin typeface="Trebuchet MS"/>
                <a:cs typeface="Trebuchet MS"/>
              </a:rPr>
              <a:t>presents </a:t>
            </a:r>
            <a:r>
              <a:rPr sz="1800" spc="-75" dirty="0">
                <a:latin typeface="Trebuchet MS"/>
                <a:cs typeface="Trebuchet MS"/>
              </a:rPr>
              <a:t>what </a:t>
            </a:r>
            <a:r>
              <a:rPr sz="1800" spc="-110" dirty="0">
                <a:latin typeface="Trebuchet MS"/>
                <a:cs typeface="Trebuchet MS"/>
              </a:rPr>
              <a:t>it </a:t>
            </a:r>
            <a:r>
              <a:rPr sz="1800" spc="-75" dirty="0">
                <a:latin typeface="Trebuchet MS"/>
                <a:cs typeface="Trebuchet MS"/>
              </a:rPr>
              <a:t>accomplished </a:t>
            </a:r>
            <a:r>
              <a:rPr sz="1800" spc="-60" dirty="0">
                <a:latin typeface="Trebuchet MS"/>
                <a:cs typeface="Trebuchet MS"/>
              </a:rPr>
              <a:t>during </a:t>
            </a:r>
            <a:r>
              <a:rPr sz="1800" spc="-80" dirty="0">
                <a:latin typeface="Trebuchet MS"/>
                <a:cs typeface="Trebuchet MS"/>
              </a:rPr>
              <a:t>the</a:t>
            </a:r>
            <a:r>
              <a:rPr sz="1800" spc="-405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sprint</a:t>
            </a:r>
            <a:endParaRPr sz="1800">
              <a:latin typeface="Trebuchet MS"/>
              <a:cs typeface="Trebuchet MS"/>
            </a:endParaRPr>
          </a:p>
          <a:p>
            <a:pPr marL="321945" indent="-309245">
              <a:lnSpc>
                <a:spcPct val="100000"/>
              </a:lnSpc>
              <a:spcBef>
                <a:spcPts val="935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z="1800" spc="-114" dirty="0">
                <a:latin typeface="Trebuchet MS"/>
                <a:cs typeface="Trebuchet MS"/>
              </a:rPr>
              <a:t>Typically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takes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the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form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of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a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demo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of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new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features</a:t>
            </a:r>
            <a:r>
              <a:rPr sz="1800" spc="-120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or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underlying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architecture</a:t>
            </a:r>
            <a:endParaRPr sz="1800">
              <a:latin typeface="Trebuchet MS"/>
              <a:cs typeface="Trebuchet MS"/>
            </a:endParaRPr>
          </a:p>
          <a:p>
            <a:pPr marL="321945" indent="-309245">
              <a:lnSpc>
                <a:spcPct val="100000"/>
              </a:lnSpc>
              <a:spcBef>
                <a:spcPts val="940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z="1800" spc="-40" dirty="0">
                <a:latin typeface="Trebuchet MS"/>
                <a:cs typeface="Trebuchet MS"/>
              </a:rPr>
              <a:t>Whole </a:t>
            </a:r>
            <a:r>
              <a:rPr sz="1800" spc="-90" dirty="0">
                <a:latin typeface="Trebuchet MS"/>
                <a:cs typeface="Trebuchet MS"/>
              </a:rPr>
              <a:t>team</a:t>
            </a:r>
            <a:r>
              <a:rPr sz="1800" spc="-225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participate</a:t>
            </a:r>
            <a:endParaRPr sz="1800">
              <a:latin typeface="Trebuchet MS"/>
              <a:cs typeface="Trebuchet MS"/>
            </a:endParaRPr>
          </a:p>
          <a:p>
            <a:pPr marL="321945" indent="-309245">
              <a:lnSpc>
                <a:spcPct val="100000"/>
              </a:lnSpc>
              <a:spcBef>
                <a:spcPts val="940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z="1800" spc="-35" dirty="0">
                <a:latin typeface="Trebuchet MS"/>
                <a:cs typeface="Trebuchet MS"/>
              </a:rPr>
              <a:t>4 </a:t>
            </a:r>
            <a:r>
              <a:rPr sz="1800" spc="-70" dirty="0">
                <a:latin typeface="Trebuchet MS"/>
                <a:cs typeface="Trebuchet MS"/>
              </a:rPr>
              <a:t>hours/month</a:t>
            </a:r>
            <a:r>
              <a:rPr sz="1800" spc="-240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sprint</a:t>
            </a:r>
            <a:endParaRPr sz="1800">
              <a:latin typeface="Trebuchet MS"/>
              <a:cs typeface="Trebuchet MS"/>
            </a:endParaRPr>
          </a:p>
          <a:p>
            <a:pPr marL="321945" marR="627380" indent="-309245">
              <a:lnSpc>
                <a:spcPct val="78700"/>
              </a:lnSpc>
              <a:spcBef>
                <a:spcPts val="1400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z="1800" spc="-80" dirty="0">
                <a:latin typeface="Trebuchet MS"/>
                <a:cs typeface="Trebuchet MS"/>
              </a:rPr>
              <a:t>Attendees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include</a:t>
            </a:r>
            <a:r>
              <a:rPr sz="1800" spc="-12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the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Scrum</a:t>
            </a:r>
            <a:r>
              <a:rPr sz="1800" spc="-120" dirty="0">
                <a:latin typeface="Trebuchet MS"/>
                <a:cs typeface="Trebuchet MS"/>
              </a:rPr>
              <a:t> </a:t>
            </a:r>
            <a:r>
              <a:rPr sz="1800" spc="-140" dirty="0">
                <a:latin typeface="Trebuchet MS"/>
                <a:cs typeface="Trebuchet MS"/>
              </a:rPr>
              <a:t>Team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and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key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stakeholders</a:t>
            </a:r>
            <a:r>
              <a:rPr sz="1800" spc="-120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invited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by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the  </a:t>
            </a:r>
            <a:r>
              <a:rPr sz="1800" spc="-75" dirty="0">
                <a:latin typeface="Trebuchet MS"/>
                <a:cs typeface="Trebuchet MS"/>
              </a:rPr>
              <a:t>Product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Owner;</a:t>
            </a:r>
            <a:endParaRPr sz="1800">
              <a:latin typeface="Trebuchet MS"/>
              <a:cs typeface="Trebuchet MS"/>
            </a:endParaRPr>
          </a:p>
          <a:p>
            <a:pPr marL="321945" marR="174625" indent="-309245">
              <a:lnSpc>
                <a:spcPct val="78700"/>
              </a:lnSpc>
              <a:spcBef>
                <a:spcPts val="1400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z="1800" spc="-100" dirty="0">
                <a:latin typeface="Trebuchet MS"/>
                <a:cs typeface="Trebuchet MS"/>
              </a:rPr>
              <a:t>The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Product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Owner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explains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what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Product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Backlog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items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have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been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“Done”  </a:t>
            </a:r>
            <a:r>
              <a:rPr sz="1800" spc="-60" dirty="0">
                <a:latin typeface="Trebuchet MS"/>
                <a:cs typeface="Trebuchet MS"/>
              </a:rPr>
              <a:t>and </a:t>
            </a:r>
            <a:r>
              <a:rPr sz="1800" spc="-75" dirty="0">
                <a:latin typeface="Trebuchet MS"/>
                <a:cs typeface="Trebuchet MS"/>
              </a:rPr>
              <a:t>what </a:t>
            </a:r>
            <a:r>
              <a:rPr sz="1800" spc="-50" dirty="0">
                <a:latin typeface="Trebuchet MS"/>
                <a:cs typeface="Trebuchet MS"/>
              </a:rPr>
              <a:t>has </a:t>
            </a:r>
            <a:r>
              <a:rPr sz="1800" spc="-60" dirty="0">
                <a:latin typeface="Trebuchet MS"/>
                <a:cs typeface="Trebuchet MS"/>
              </a:rPr>
              <a:t>not </a:t>
            </a:r>
            <a:r>
              <a:rPr sz="1800" spc="-65" dirty="0">
                <a:latin typeface="Trebuchet MS"/>
                <a:cs typeface="Trebuchet MS"/>
              </a:rPr>
              <a:t>been</a:t>
            </a:r>
            <a:r>
              <a:rPr sz="1800" spc="-420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“Done”;</a:t>
            </a:r>
            <a:endParaRPr sz="1800">
              <a:latin typeface="Trebuchet MS"/>
              <a:cs typeface="Trebuchet MS"/>
            </a:endParaRPr>
          </a:p>
          <a:p>
            <a:pPr marL="321945" marR="335280" indent="-309245">
              <a:lnSpc>
                <a:spcPct val="78700"/>
              </a:lnSpc>
              <a:spcBef>
                <a:spcPts val="1395"/>
              </a:spcBef>
              <a:buFont typeface="Arial"/>
              <a:buChar char="•"/>
              <a:tabLst>
                <a:tab pos="373380" algn="l"/>
                <a:tab pos="374015" algn="l"/>
              </a:tabLst>
            </a:pPr>
            <a:r>
              <a:rPr sz="1800" spc="-100" dirty="0">
                <a:latin typeface="Trebuchet MS"/>
                <a:cs typeface="Trebuchet MS"/>
              </a:rPr>
              <a:t>The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Development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140" dirty="0">
                <a:latin typeface="Trebuchet MS"/>
                <a:cs typeface="Trebuchet MS"/>
              </a:rPr>
              <a:t>Team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discusses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what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went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well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during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the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Sprint,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what  </a:t>
            </a:r>
            <a:r>
              <a:rPr sz="1800" spc="-65" dirty="0">
                <a:latin typeface="Trebuchet MS"/>
                <a:cs typeface="Trebuchet MS"/>
              </a:rPr>
              <a:t>problems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110" dirty="0">
                <a:latin typeface="Trebuchet MS"/>
                <a:cs typeface="Trebuchet MS"/>
              </a:rPr>
              <a:t>it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ran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110" dirty="0">
                <a:latin typeface="Trebuchet MS"/>
                <a:cs typeface="Trebuchet MS"/>
              </a:rPr>
              <a:t>into,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and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40" dirty="0">
                <a:latin typeface="Trebuchet MS"/>
                <a:cs typeface="Trebuchet MS"/>
              </a:rPr>
              <a:t>how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those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problems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were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solved;</a:t>
            </a:r>
            <a:endParaRPr sz="1800">
              <a:latin typeface="Trebuchet MS"/>
              <a:cs typeface="Trebuchet MS"/>
            </a:endParaRPr>
          </a:p>
          <a:p>
            <a:pPr marL="321945" marR="633095" indent="-309245">
              <a:lnSpc>
                <a:spcPct val="78700"/>
              </a:lnSpc>
              <a:spcBef>
                <a:spcPts val="1400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z="1800" spc="-100" dirty="0">
                <a:latin typeface="Trebuchet MS"/>
                <a:cs typeface="Trebuchet MS"/>
              </a:rPr>
              <a:t>The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Development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140" dirty="0">
                <a:latin typeface="Trebuchet MS"/>
                <a:cs typeface="Trebuchet MS"/>
              </a:rPr>
              <a:t>Team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demonstrates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the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work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that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it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has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“Done”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and  </a:t>
            </a:r>
            <a:r>
              <a:rPr sz="1800" spc="-65" dirty="0">
                <a:latin typeface="Trebuchet MS"/>
                <a:cs typeface="Trebuchet MS"/>
              </a:rPr>
              <a:t>answers </a:t>
            </a:r>
            <a:r>
              <a:rPr sz="1800" spc="-60" dirty="0">
                <a:latin typeface="Trebuchet MS"/>
                <a:cs typeface="Trebuchet MS"/>
              </a:rPr>
              <a:t>questions </a:t>
            </a:r>
            <a:r>
              <a:rPr sz="1800" spc="-65" dirty="0">
                <a:latin typeface="Trebuchet MS"/>
                <a:cs typeface="Trebuchet MS"/>
              </a:rPr>
              <a:t>about </a:t>
            </a:r>
            <a:r>
              <a:rPr sz="1800" spc="-80" dirty="0">
                <a:latin typeface="Trebuchet MS"/>
                <a:cs typeface="Trebuchet MS"/>
              </a:rPr>
              <a:t>the</a:t>
            </a:r>
            <a:r>
              <a:rPr sz="1800" spc="-330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Increment;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0" y="393703"/>
            <a:ext cx="9042400" cy="6973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876780" y="2373798"/>
            <a:ext cx="72580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25" dirty="0">
                <a:latin typeface="Arial"/>
                <a:cs typeface="Arial"/>
              </a:rPr>
              <a:t>Category</a:t>
            </a:r>
            <a:endParaRPr sz="13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61774" y="6564441"/>
            <a:ext cx="1445260" cy="29019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ts val="1080"/>
              </a:lnSpc>
              <a:spcBef>
                <a:spcPts val="15"/>
              </a:spcBef>
            </a:pPr>
            <a:r>
              <a:rPr sz="900" spc="-5" dirty="0">
                <a:latin typeface="Arial"/>
                <a:cs typeface="Arial"/>
              </a:rPr>
              <a:t>(PMI®-ACP)  </a:t>
            </a:r>
            <a:r>
              <a:rPr sz="900" dirty="0">
                <a:latin typeface="Arial"/>
                <a:cs typeface="Arial"/>
              </a:rPr>
              <a:t>Agile</a:t>
            </a:r>
            <a:r>
              <a:rPr sz="900" spc="-4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Certified</a:t>
            </a:r>
            <a:endParaRPr sz="900">
              <a:latin typeface="Arial"/>
              <a:cs typeface="Arial"/>
            </a:endParaRPr>
          </a:p>
          <a:p>
            <a:pPr marL="845819">
              <a:lnSpc>
                <a:spcPct val="100000"/>
              </a:lnSpc>
            </a:pPr>
            <a:r>
              <a:rPr sz="900" dirty="0">
                <a:latin typeface="Arial"/>
                <a:cs typeface="Arial"/>
              </a:rPr>
              <a:t>Practitioner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0375" y="2373798"/>
            <a:ext cx="78994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20" dirty="0">
                <a:latin typeface="Arial"/>
                <a:cs typeface="Arial"/>
              </a:rPr>
              <a:t>Education</a:t>
            </a:r>
            <a:endParaRPr sz="1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58373" y="2373798"/>
            <a:ext cx="106616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70" dirty="0">
                <a:latin typeface="Arial"/>
                <a:cs typeface="Arial"/>
              </a:rPr>
              <a:t>PM</a:t>
            </a:r>
            <a:r>
              <a:rPr sz="1300" spc="-75" dirty="0">
                <a:latin typeface="Arial"/>
                <a:cs typeface="Arial"/>
              </a:rPr>
              <a:t> </a:t>
            </a:r>
            <a:r>
              <a:rPr sz="1300" spc="40" dirty="0">
                <a:latin typeface="Arial"/>
                <a:cs typeface="Arial"/>
              </a:rPr>
              <a:t>education</a:t>
            </a:r>
            <a:endParaRPr sz="1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78690" y="2282523"/>
            <a:ext cx="900430" cy="41783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23495" marR="5080" indent="-11430">
              <a:lnSpc>
                <a:spcPts val="1530"/>
              </a:lnSpc>
              <a:spcBef>
                <a:spcPts val="175"/>
              </a:spcBef>
            </a:pPr>
            <a:r>
              <a:rPr sz="1300" spc="5" dirty="0">
                <a:latin typeface="Arial"/>
                <a:cs typeface="Arial"/>
              </a:rPr>
              <a:t>General</a:t>
            </a:r>
            <a:r>
              <a:rPr sz="1300" spc="-55" dirty="0">
                <a:latin typeface="Arial"/>
                <a:cs typeface="Arial"/>
              </a:rPr>
              <a:t> </a:t>
            </a:r>
            <a:r>
              <a:rPr sz="1300" spc="-70" dirty="0">
                <a:latin typeface="Arial"/>
                <a:cs typeface="Arial"/>
              </a:rPr>
              <a:t>PM  </a:t>
            </a:r>
            <a:r>
              <a:rPr sz="1300" spc="15" dirty="0">
                <a:latin typeface="Arial"/>
                <a:cs typeface="Arial"/>
              </a:rPr>
              <a:t>Experience</a:t>
            </a:r>
            <a:endParaRPr sz="1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57669" y="2282523"/>
            <a:ext cx="874394" cy="41783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5080" indent="80010">
              <a:lnSpc>
                <a:spcPts val="1530"/>
              </a:lnSpc>
              <a:spcBef>
                <a:spcPts val="175"/>
              </a:spcBef>
            </a:pPr>
            <a:r>
              <a:rPr sz="1300" spc="35" dirty="0">
                <a:latin typeface="Arial"/>
                <a:cs typeface="Arial"/>
              </a:rPr>
              <a:t>Agile </a:t>
            </a:r>
            <a:r>
              <a:rPr sz="1300" spc="-70" dirty="0">
                <a:latin typeface="Arial"/>
                <a:cs typeface="Arial"/>
              </a:rPr>
              <a:t>PM  </a:t>
            </a:r>
            <a:r>
              <a:rPr sz="1300" spc="-30" dirty="0">
                <a:latin typeface="Arial"/>
                <a:cs typeface="Arial"/>
              </a:rPr>
              <a:t>Ex</a:t>
            </a:r>
            <a:r>
              <a:rPr sz="1300" spc="65" dirty="0">
                <a:latin typeface="Arial"/>
                <a:cs typeface="Arial"/>
              </a:rPr>
              <a:t>p</a:t>
            </a:r>
            <a:r>
              <a:rPr sz="1300" spc="-25" dirty="0">
                <a:latin typeface="Arial"/>
                <a:cs typeface="Arial"/>
              </a:rPr>
              <a:t>e</a:t>
            </a:r>
            <a:r>
              <a:rPr sz="1300" spc="80" dirty="0">
                <a:latin typeface="Arial"/>
                <a:cs typeface="Arial"/>
              </a:rPr>
              <a:t>r</a:t>
            </a:r>
            <a:r>
              <a:rPr sz="1300" spc="70" dirty="0">
                <a:latin typeface="Arial"/>
                <a:cs typeface="Arial"/>
              </a:rPr>
              <a:t>i</a:t>
            </a:r>
            <a:r>
              <a:rPr sz="1300" spc="-25" dirty="0">
                <a:latin typeface="Arial"/>
                <a:cs typeface="Arial"/>
              </a:rPr>
              <a:t>e</a:t>
            </a:r>
            <a:r>
              <a:rPr sz="1300" spc="50" dirty="0">
                <a:latin typeface="Arial"/>
                <a:cs typeface="Arial"/>
              </a:rPr>
              <a:t>n</a:t>
            </a:r>
            <a:r>
              <a:rPr sz="1300" spc="-10" dirty="0">
                <a:latin typeface="Arial"/>
                <a:cs typeface="Arial"/>
              </a:rPr>
              <a:t>c</a:t>
            </a:r>
            <a:r>
              <a:rPr sz="1300" dirty="0">
                <a:latin typeface="Arial"/>
                <a:cs typeface="Arial"/>
              </a:rPr>
              <a:t>e</a:t>
            </a:r>
            <a:endParaRPr sz="13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70874" y="3104023"/>
            <a:ext cx="33782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latin typeface="Arial"/>
                <a:cs typeface="Arial"/>
              </a:rPr>
              <a:t>One</a:t>
            </a:r>
            <a:endParaRPr sz="13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11017" y="3104023"/>
            <a:ext cx="77089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5" dirty="0">
                <a:latin typeface="Arial"/>
                <a:cs typeface="Arial"/>
              </a:rPr>
              <a:t>Bachelors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68876" y="3002651"/>
            <a:ext cx="1047115" cy="4140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195580">
              <a:lnSpc>
                <a:spcPts val="1500"/>
              </a:lnSpc>
              <a:spcBef>
                <a:spcPts val="200"/>
              </a:spcBef>
            </a:pPr>
            <a:r>
              <a:rPr sz="1300" spc="85" dirty="0">
                <a:latin typeface="Arial"/>
                <a:cs typeface="Arial"/>
              </a:rPr>
              <a:t>21</a:t>
            </a:r>
            <a:r>
              <a:rPr sz="1300" spc="-60" dirty="0">
                <a:latin typeface="Arial"/>
                <a:cs typeface="Arial"/>
              </a:rPr>
              <a:t> </a:t>
            </a:r>
            <a:r>
              <a:rPr sz="1300" spc="40" dirty="0">
                <a:latin typeface="Arial"/>
                <a:cs typeface="Arial"/>
              </a:rPr>
              <a:t>contact  </a:t>
            </a:r>
            <a:r>
              <a:rPr sz="1300" spc="35" dirty="0">
                <a:latin typeface="Arial"/>
                <a:cs typeface="Arial"/>
              </a:rPr>
              <a:t>Hours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58611" y="3104023"/>
            <a:ext cx="73152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80" dirty="0">
                <a:latin typeface="Arial"/>
                <a:cs typeface="Arial"/>
              </a:rPr>
              <a:t>2000</a:t>
            </a:r>
            <a:r>
              <a:rPr sz="1300" spc="-65" dirty="0">
                <a:latin typeface="Arial"/>
                <a:cs typeface="Arial"/>
              </a:rPr>
              <a:t> </a:t>
            </a:r>
            <a:r>
              <a:rPr sz="1300" spc="50" dirty="0">
                <a:latin typeface="Arial"/>
                <a:cs typeface="Arial"/>
              </a:rPr>
              <a:t>hrs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48754" y="3002651"/>
            <a:ext cx="1075690" cy="414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530"/>
              </a:lnSpc>
              <a:spcBef>
                <a:spcPts val="100"/>
              </a:spcBef>
            </a:pPr>
            <a:r>
              <a:rPr sz="1300" spc="80" dirty="0">
                <a:latin typeface="Arial"/>
                <a:cs typeface="Arial"/>
              </a:rPr>
              <a:t>1500</a:t>
            </a:r>
            <a:r>
              <a:rPr sz="1300" spc="-10" dirty="0">
                <a:latin typeface="Arial"/>
                <a:cs typeface="Arial"/>
              </a:rPr>
              <a:t> </a:t>
            </a:r>
            <a:r>
              <a:rPr sz="1300" spc="50" dirty="0">
                <a:latin typeface="Arial"/>
                <a:cs typeface="Arial"/>
              </a:rPr>
              <a:t>hrs</a:t>
            </a:r>
            <a:endParaRPr sz="1300">
              <a:latin typeface="Arial"/>
              <a:cs typeface="Arial"/>
            </a:endParaRPr>
          </a:p>
          <a:p>
            <a:pPr algn="ctr">
              <a:lnSpc>
                <a:spcPts val="1530"/>
              </a:lnSpc>
            </a:pPr>
            <a:r>
              <a:rPr sz="1300" dirty="0">
                <a:latin typeface="Arial"/>
                <a:cs typeface="Arial"/>
              </a:rPr>
              <a:t>(Last </a:t>
            </a:r>
            <a:r>
              <a:rPr sz="1300" spc="95" dirty="0">
                <a:latin typeface="Arial"/>
                <a:cs typeface="Arial"/>
              </a:rPr>
              <a:t>2</a:t>
            </a:r>
            <a:r>
              <a:rPr sz="1300" spc="-20" dirty="0">
                <a:latin typeface="Arial"/>
                <a:cs typeface="Arial"/>
              </a:rPr>
              <a:t> </a:t>
            </a:r>
            <a:r>
              <a:rPr sz="1300" spc="-15" dirty="0">
                <a:latin typeface="Arial"/>
                <a:cs typeface="Arial"/>
              </a:rPr>
              <a:t>Years)</a:t>
            </a:r>
            <a:endParaRPr sz="13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70874" y="3959736"/>
            <a:ext cx="35179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15" dirty="0">
                <a:latin typeface="Arial"/>
                <a:cs typeface="Arial"/>
              </a:rPr>
              <a:t>T</a:t>
            </a:r>
            <a:r>
              <a:rPr sz="1300" spc="10" dirty="0">
                <a:latin typeface="Arial"/>
                <a:cs typeface="Arial"/>
              </a:rPr>
              <a:t>w</a:t>
            </a:r>
            <a:r>
              <a:rPr sz="1300" spc="75" dirty="0">
                <a:latin typeface="Arial"/>
                <a:cs typeface="Arial"/>
              </a:rPr>
              <a:t>o</a:t>
            </a:r>
            <a:endParaRPr sz="13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32670" y="3857057"/>
            <a:ext cx="537845" cy="41783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5080" indent="67945">
              <a:lnSpc>
                <a:spcPts val="1530"/>
              </a:lnSpc>
              <a:spcBef>
                <a:spcPts val="175"/>
              </a:spcBef>
            </a:pPr>
            <a:r>
              <a:rPr sz="1300" spc="50" dirty="0">
                <a:latin typeface="Arial"/>
                <a:cs typeface="Arial"/>
              </a:rPr>
              <a:t>High  </a:t>
            </a:r>
            <a:r>
              <a:rPr sz="1300" spc="-105" dirty="0">
                <a:latin typeface="Arial"/>
                <a:cs typeface="Arial"/>
              </a:rPr>
              <a:t>Sc</a:t>
            </a:r>
            <a:r>
              <a:rPr sz="1300" spc="50" dirty="0">
                <a:latin typeface="Arial"/>
                <a:cs typeface="Arial"/>
              </a:rPr>
              <a:t>hoo</a:t>
            </a:r>
            <a:r>
              <a:rPr sz="1300" spc="85" dirty="0">
                <a:latin typeface="Arial"/>
                <a:cs typeface="Arial"/>
              </a:rPr>
              <a:t>l</a:t>
            </a:r>
            <a:endParaRPr sz="13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61358" y="3857057"/>
            <a:ext cx="1045844" cy="41783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5080" indent="194310">
              <a:lnSpc>
                <a:spcPts val="1530"/>
              </a:lnSpc>
              <a:spcBef>
                <a:spcPts val="175"/>
              </a:spcBef>
            </a:pPr>
            <a:r>
              <a:rPr sz="1300" spc="85" dirty="0">
                <a:latin typeface="Arial"/>
                <a:cs typeface="Arial"/>
              </a:rPr>
              <a:t>21</a:t>
            </a:r>
            <a:r>
              <a:rPr sz="1300" spc="-60" dirty="0">
                <a:latin typeface="Arial"/>
                <a:cs typeface="Arial"/>
              </a:rPr>
              <a:t> </a:t>
            </a:r>
            <a:r>
              <a:rPr sz="1300" spc="40" dirty="0">
                <a:latin typeface="Arial"/>
                <a:cs typeface="Arial"/>
              </a:rPr>
              <a:t>contact  </a:t>
            </a:r>
            <a:r>
              <a:rPr sz="1300" spc="35" dirty="0">
                <a:latin typeface="Arial"/>
                <a:cs typeface="Arial"/>
              </a:rPr>
              <a:t>Hours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58611" y="3959736"/>
            <a:ext cx="73152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80" dirty="0">
                <a:latin typeface="Arial"/>
                <a:cs typeface="Arial"/>
              </a:rPr>
              <a:t>4000</a:t>
            </a:r>
            <a:r>
              <a:rPr sz="1300" spc="-65" dirty="0">
                <a:latin typeface="Arial"/>
                <a:cs typeface="Arial"/>
              </a:rPr>
              <a:t> </a:t>
            </a:r>
            <a:r>
              <a:rPr sz="1300" spc="50" dirty="0">
                <a:latin typeface="Arial"/>
                <a:cs typeface="Arial"/>
              </a:rPr>
              <a:t>hrs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48754" y="3858365"/>
            <a:ext cx="1075690" cy="414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530"/>
              </a:lnSpc>
              <a:spcBef>
                <a:spcPts val="100"/>
              </a:spcBef>
            </a:pPr>
            <a:r>
              <a:rPr sz="1300" spc="80" dirty="0">
                <a:latin typeface="Arial"/>
                <a:cs typeface="Arial"/>
              </a:rPr>
              <a:t>1500</a:t>
            </a:r>
            <a:r>
              <a:rPr sz="1300" spc="-10" dirty="0">
                <a:latin typeface="Arial"/>
                <a:cs typeface="Arial"/>
              </a:rPr>
              <a:t> </a:t>
            </a:r>
            <a:r>
              <a:rPr sz="1300" spc="50" dirty="0">
                <a:latin typeface="Arial"/>
                <a:cs typeface="Arial"/>
              </a:rPr>
              <a:t>hrs</a:t>
            </a:r>
            <a:endParaRPr sz="1300">
              <a:latin typeface="Arial"/>
              <a:cs typeface="Arial"/>
            </a:endParaRPr>
          </a:p>
          <a:p>
            <a:pPr algn="ctr">
              <a:lnSpc>
                <a:spcPts val="1530"/>
              </a:lnSpc>
            </a:pPr>
            <a:r>
              <a:rPr sz="1300" dirty="0">
                <a:latin typeface="Arial"/>
                <a:cs typeface="Arial"/>
              </a:rPr>
              <a:t>(Last </a:t>
            </a:r>
            <a:r>
              <a:rPr sz="1300" spc="95" dirty="0">
                <a:latin typeface="Arial"/>
                <a:cs typeface="Arial"/>
              </a:rPr>
              <a:t>2</a:t>
            </a:r>
            <a:r>
              <a:rPr sz="1300" spc="-20" dirty="0">
                <a:latin typeface="Arial"/>
                <a:cs typeface="Arial"/>
              </a:rPr>
              <a:t> </a:t>
            </a:r>
            <a:r>
              <a:rPr sz="1300" spc="-15" dirty="0">
                <a:latin typeface="Arial"/>
                <a:cs typeface="Arial"/>
              </a:rPr>
              <a:t>Years)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7215" y="1103124"/>
            <a:ext cx="40716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70" dirty="0">
                <a:latin typeface="Trebuchet MS"/>
                <a:cs typeface="Trebuchet MS"/>
              </a:rPr>
              <a:t>Sprint</a:t>
            </a:r>
            <a:r>
              <a:rPr sz="4000" spc="-370" dirty="0">
                <a:latin typeface="Trebuchet MS"/>
                <a:cs typeface="Trebuchet MS"/>
              </a:rPr>
              <a:t> </a:t>
            </a:r>
            <a:r>
              <a:rPr sz="4000" spc="-200" dirty="0">
                <a:latin typeface="Trebuchet MS"/>
                <a:cs typeface="Trebuchet MS"/>
              </a:rPr>
              <a:t>retrospective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7406" y="1846409"/>
            <a:ext cx="6819900" cy="369506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321945" marR="5080" indent="-309245">
              <a:lnSpc>
                <a:spcPts val="2800"/>
              </a:lnSpc>
              <a:spcBef>
                <a:spcPts val="760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z="2900" spc="-150" dirty="0">
                <a:latin typeface="Trebuchet MS"/>
                <a:cs typeface="Trebuchet MS"/>
              </a:rPr>
              <a:t>Periodically</a:t>
            </a:r>
            <a:r>
              <a:rPr sz="2900" spc="-229" dirty="0">
                <a:latin typeface="Trebuchet MS"/>
                <a:cs typeface="Trebuchet MS"/>
              </a:rPr>
              <a:t> </a:t>
            </a:r>
            <a:r>
              <a:rPr sz="2900" spc="-190" dirty="0">
                <a:latin typeface="Trebuchet MS"/>
                <a:cs typeface="Trebuchet MS"/>
              </a:rPr>
              <a:t>take</a:t>
            </a:r>
            <a:r>
              <a:rPr sz="2900" spc="-229" dirty="0">
                <a:latin typeface="Trebuchet MS"/>
                <a:cs typeface="Trebuchet MS"/>
              </a:rPr>
              <a:t> </a:t>
            </a:r>
            <a:r>
              <a:rPr sz="2900" spc="-135" dirty="0">
                <a:latin typeface="Trebuchet MS"/>
                <a:cs typeface="Trebuchet MS"/>
              </a:rPr>
              <a:t>a</a:t>
            </a:r>
            <a:r>
              <a:rPr sz="2900" spc="-225" dirty="0">
                <a:latin typeface="Trebuchet MS"/>
                <a:cs typeface="Trebuchet MS"/>
              </a:rPr>
              <a:t> </a:t>
            </a:r>
            <a:r>
              <a:rPr sz="2900" spc="-100" dirty="0">
                <a:latin typeface="Trebuchet MS"/>
                <a:cs typeface="Trebuchet MS"/>
              </a:rPr>
              <a:t>look</a:t>
            </a:r>
            <a:r>
              <a:rPr sz="2900" spc="-229" dirty="0">
                <a:latin typeface="Trebuchet MS"/>
                <a:cs typeface="Trebuchet MS"/>
              </a:rPr>
              <a:t> </a:t>
            </a:r>
            <a:r>
              <a:rPr sz="2900" spc="-175" dirty="0">
                <a:latin typeface="Trebuchet MS"/>
                <a:cs typeface="Trebuchet MS"/>
              </a:rPr>
              <a:t>at</a:t>
            </a:r>
            <a:r>
              <a:rPr sz="2900" spc="-225" dirty="0">
                <a:latin typeface="Trebuchet MS"/>
                <a:cs typeface="Trebuchet MS"/>
              </a:rPr>
              <a:t> </a:t>
            </a:r>
            <a:r>
              <a:rPr sz="2900" spc="-125" dirty="0">
                <a:latin typeface="Trebuchet MS"/>
                <a:cs typeface="Trebuchet MS"/>
              </a:rPr>
              <a:t>what</a:t>
            </a:r>
            <a:r>
              <a:rPr sz="2900" spc="-225" dirty="0">
                <a:latin typeface="Trebuchet MS"/>
                <a:cs typeface="Trebuchet MS"/>
              </a:rPr>
              <a:t> </a:t>
            </a:r>
            <a:r>
              <a:rPr sz="2900" spc="-105" dirty="0">
                <a:latin typeface="Trebuchet MS"/>
                <a:cs typeface="Trebuchet MS"/>
              </a:rPr>
              <a:t>is</a:t>
            </a:r>
            <a:r>
              <a:rPr sz="2900" spc="-229" dirty="0">
                <a:latin typeface="Trebuchet MS"/>
                <a:cs typeface="Trebuchet MS"/>
              </a:rPr>
              <a:t> </a:t>
            </a:r>
            <a:r>
              <a:rPr sz="2900" spc="-100" dirty="0">
                <a:latin typeface="Trebuchet MS"/>
                <a:cs typeface="Trebuchet MS"/>
              </a:rPr>
              <a:t>and</a:t>
            </a:r>
            <a:r>
              <a:rPr sz="2900" spc="-225" dirty="0">
                <a:latin typeface="Trebuchet MS"/>
                <a:cs typeface="Trebuchet MS"/>
              </a:rPr>
              <a:t> </a:t>
            </a:r>
            <a:r>
              <a:rPr sz="2900" spc="-105" dirty="0">
                <a:latin typeface="Trebuchet MS"/>
                <a:cs typeface="Trebuchet MS"/>
              </a:rPr>
              <a:t>is</a:t>
            </a:r>
            <a:r>
              <a:rPr sz="2900" spc="-229" dirty="0">
                <a:latin typeface="Trebuchet MS"/>
                <a:cs typeface="Trebuchet MS"/>
              </a:rPr>
              <a:t> </a:t>
            </a:r>
            <a:r>
              <a:rPr sz="2900" spc="-90" dirty="0">
                <a:latin typeface="Trebuchet MS"/>
                <a:cs typeface="Trebuchet MS"/>
              </a:rPr>
              <a:t>not  </a:t>
            </a:r>
            <a:r>
              <a:rPr sz="2900" spc="-110" dirty="0">
                <a:latin typeface="Trebuchet MS"/>
                <a:cs typeface="Trebuchet MS"/>
              </a:rPr>
              <a:t>working</a:t>
            </a:r>
            <a:endParaRPr sz="2900">
              <a:latin typeface="Trebuchet MS"/>
              <a:cs typeface="Trebuchet MS"/>
            </a:endParaRPr>
          </a:p>
          <a:p>
            <a:pPr marL="321945" indent="-309245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z="2900" spc="-55" dirty="0">
                <a:latin typeface="Trebuchet MS"/>
                <a:cs typeface="Trebuchet MS"/>
              </a:rPr>
              <a:t>3</a:t>
            </a:r>
            <a:r>
              <a:rPr sz="2900" spc="-229" dirty="0">
                <a:latin typeface="Trebuchet MS"/>
                <a:cs typeface="Trebuchet MS"/>
              </a:rPr>
              <a:t> </a:t>
            </a:r>
            <a:r>
              <a:rPr sz="2900" spc="-135" dirty="0">
                <a:latin typeface="Trebuchet MS"/>
                <a:cs typeface="Trebuchet MS"/>
              </a:rPr>
              <a:t>hours/</a:t>
            </a:r>
            <a:endParaRPr sz="2900">
              <a:latin typeface="Trebuchet MS"/>
              <a:cs typeface="Trebuchet MS"/>
            </a:endParaRPr>
          </a:p>
          <a:p>
            <a:pPr marL="321945" indent="-309245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z="2900" spc="-60" dirty="0">
                <a:latin typeface="Trebuchet MS"/>
                <a:cs typeface="Trebuchet MS"/>
              </a:rPr>
              <a:t>Done </a:t>
            </a:r>
            <a:r>
              <a:rPr sz="2900" spc="-165" dirty="0">
                <a:latin typeface="Trebuchet MS"/>
                <a:cs typeface="Trebuchet MS"/>
              </a:rPr>
              <a:t>after </a:t>
            </a:r>
            <a:r>
              <a:rPr sz="2900" spc="-140" dirty="0">
                <a:latin typeface="Trebuchet MS"/>
                <a:cs typeface="Trebuchet MS"/>
              </a:rPr>
              <a:t>every</a:t>
            </a:r>
            <a:r>
              <a:rPr sz="2900" spc="-465" dirty="0">
                <a:latin typeface="Trebuchet MS"/>
                <a:cs typeface="Trebuchet MS"/>
              </a:rPr>
              <a:t> </a:t>
            </a:r>
            <a:r>
              <a:rPr sz="2900" spc="-120" dirty="0">
                <a:latin typeface="Trebuchet MS"/>
                <a:cs typeface="Trebuchet MS"/>
              </a:rPr>
              <a:t>sprint</a:t>
            </a:r>
            <a:endParaRPr sz="2900">
              <a:latin typeface="Trebuchet MS"/>
              <a:cs typeface="Trebuchet MS"/>
            </a:endParaRPr>
          </a:p>
          <a:p>
            <a:pPr marL="321945" indent="-309245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z="2900" spc="-70" dirty="0">
                <a:latin typeface="Trebuchet MS"/>
                <a:cs typeface="Trebuchet MS"/>
              </a:rPr>
              <a:t>Whole </a:t>
            </a:r>
            <a:r>
              <a:rPr sz="2900" spc="-150" dirty="0">
                <a:latin typeface="Trebuchet MS"/>
                <a:cs typeface="Trebuchet MS"/>
              </a:rPr>
              <a:t>team</a:t>
            </a:r>
            <a:r>
              <a:rPr sz="2900" spc="-390" dirty="0">
                <a:latin typeface="Trebuchet MS"/>
                <a:cs typeface="Trebuchet MS"/>
              </a:rPr>
              <a:t> </a:t>
            </a:r>
            <a:r>
              <a:rPr sz="2900" spc="-150" dirty="0">
                <a:latin typeface="Trebuchet MS"/>
                <a:cs typeface="Trebuchet MS"/>
              </a:rPr>
              <a:t>participates</a:t>
            </a:r>
            <a:endParaRPr sz="2900">
              <a:latin typeface="Trebuchet MS"/>
              <a:cs typeface="Trebuchet MS"/>
            </a:endParaRPr>
          </a:p>
          <a:p>
            <a:pPr marL="628650" lvl="1" indent="-257810">
              <a:lnSpc>
                <a:spcPct val="100000"/>
              </a:lnSpc>
              <a:spcBef>
                <a:spcPts val="615"/>
              </a:spcBef>
              <a:buFont typeface="Arial"/>
              <a:buChar char="–"/>
              <a:tabLst>
                <a:tab pos="629285" algn="l"/>
              </a:tabLst>
            </a:pPr>
            <a:r>
              <a:rPr sz="2500" spc="-55" dirty="0">
                <a:latin typeface="Trebuchet MS"/>
                <a:cs typeface="Trebuchet MS"/>
              </a:rPr>
              <a:t>ScrumMaster</a:t>
            </a:r>
            <a:endParaRPr sz="2500">
              <a:latin typeface="Trebuchet MS"/>
              <a:cs typeface="Trebuchet MS"/>
            </a:endParaRPr>
          </a:p>
          <a:p>
            <a:pPr marL="628650" lvl="1" indent="-257810">
              <a:lnSpc>
                <a:spcPct val="100000"/>
              </a:lnSpc>
              <a:spcBef>
                <a:spcPts val="600"/>
              </a:spcBef>
              <a:buFont typeface="Arial"/>
              <a:buChar char="–"/>
              <a:tabLst>
                <a:tab pos="629285" algn="l"/>
              </a:tabLst>
            </a:pPr>
            <a:r>
              <a:rPr sz="2500" spc="-190" dirty="0">
                <a:latin typeface="Trebuchet MS"/>
                <a:cs typeface="Trebuchet MS"/>
              </a:rPr>
              <a:t>Team</a:t>
            </a:r>
            <a:endParaRPr sz="2500">
              <a:latin typeface="Trebuchet MS"/>
              <a:cs typeface="Trebuchet MS"/>
            </a:endParaRPr>
          </a:p>
          <a:p>
            <a:pPr marL="628650" lvl="1" indent="-257810">
              <a:lnSpc>
                <a:spcPct val="100000"/>
              </a:lnSpc>
              <a:spcBef>
                <a:spcPts val="600"/>
              </a:spcBef>
              <a:buFont typeface="Arial"/>
              <a:buChar char="–"/>
              <a:tabLst>
                <a:tab pos="629285" algn="l"/>
              </a:tabLst>
            </a:pPr>
            <a:r>
              <a:rPr sz="2500" spc="-85" dirty="0">
                <a:latin typeface="Trebuchet MS"/>
                <a:cs typeface="Trebuchet MS"/>
              </a:rPr>
              <a:t>Possibly </a:t>
            </a:r>
            <a:r>
              <a:rPr sz="2500" spc="-95" dirty="0">
                <a:latin typeface="Trebuchet MS"/>
                <a:cs typeface="Trebuchet MS"/>
              </a:rPr>
              <a:t>Product</a:t>
            </a:r>
            <a:r>
              <a:rPr sz="2500" spc="-260" dirty="0">
                <a:latin typeface="Trebuchet MS"/>
                <a:cs typeface="Trebuchet MS"/>
              </a:rPr>
              <a:t> </a:t>
            </a:r>
            <a:r>
              <a:rPr sz="2500" spc="-70" dirty="0">
                <a:latin typeface="Trebuchet MS"/>
                <a:cs typeface="Trebuchet MS"/>
              </a:rPr>
              <a:t>owner</a:t>
            </a:r>
            <a:endParaRPr sz="2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7197" y="1103124"/>
            <a:ext cx="46513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04" dirty="0">
                <a:latin typeface="Trebuchet MS"/>
                <a:cs typeface="Trebuchet MS"/>
              </a:rPr>
              <a:t>Start </a:t>
            </a:r>
            <a:r>
              <a:rPr sz="4000" spc="-555" dirty="0">
                <a:latin typeface="Trebuchet MS"/>
                <a:cs typeface="Trebuchet MS"/>
              </a:rPr>
              <a:t>/ </a:t>
            </a:r>
            <a:r>
              <a:rPr sz="4000" spc="-145" dirty="0">
                <a:latin typeface="Trebuchet MS"/>
                <a:cs typeface="Trebuchet MS"/>
              </a:rPr>
              <a:t>Stop </a:t>
            </a:r>
            <a:r>
              <a:rPr sz="4000" spc="-555" dirty="0">
                <a:latin typeface="Trebuchet MS"/>
                <a:cs typeface="Trebuchet MS"/>
              </a:rPr>
              <a:t>/</a:t>
            </a:r>
            <a:r>
              <a:rPr sz="4000" spc="-385" dirty="0">
                <a:latin typeface="Trebuchet MS"/>
                <a:cs typeface="Trebuchet MS"/>
              </a:rPr>
              <a:t> </a:t>
            </a:r>
            <a:r>
              <a:rPr sz="4000" spc="-170" dirty="0">
                <a:latin typeface="Trebuchet MS"/>
                <a:cs typeface="Trebuchet MS"/>
              </a:rPr>
              <a:t>Continue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39900" y="2908300"/>
            <a:ext cx="3683000" cy="1143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62100" y="2946400"/>
            <a:ext cx="2819400" cy="1206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41754" y="3004858"/>
            <a:ext cx="3402203" cy="8700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41754" y="3004858"/>
            <a:ext cx="3402329" cy="870585"/>
          </a:xfrm>
          <a:custGeom>
            <a:avLst/>
            <a:gdLst/>
            <a:ahLst/>
            <a:cxnLst/>
            <a:rect l="l" t="t" r="r" b="b"/>
            <a:pathLst>
              <a:path w="3402329" h="870585">
                <a:moveTo>
                  <a:pt x="0" y="271167"/>
                </a:moveTo>
                <a:lnTo>
                  <a:pt x="4370" y="222425"/>
                </a:lnTo>
                <a:lnTo>
                  <a:pt x="16970" y="176548"/>
                </a:lnTo>
                <a:lnTo>
                  <a:pt x="37034" y="134304"/>
                </a:lnTo>
                <a:lnTo>
                  <a:pt x="63796" y="96457"/>
                </a:lnTo>
                <a:lnTo>
                  <a:pt x="96489" y="63775"/>
                </a:lnTo>
                <a:lnTo>
                  <a:pt x="134348" y="37022"/>
                </a:lnTo>
                <a:lnTo>
                  <a:pt x="176607" y="16964"/>
                </a:lnTo>
                <a:lnTo>
                  <a:pt x="222498" y="4368"/>
                </a:lnTo>
                <a:lnTo>
                  <a:pt x="271257" y="0"/>
                </a:lnTo>
                <a:lnTo>
                  <a:pt x="3130947" y="0"/>
                </a:lnTo>
                <a:lnTo>
                  <a:pt x="3179705" y="4368"/>
                </a:lnTo>
                <a:lnTo>
                  <a:pt x="3225596" y="16964"/>
                </a:lnTo>
                <a:lnTo>
                  <a:pt x="3267853" y="37022"/>
                </a:lnTo>
                <a:lnTo>
                  <a:pt x="3305711" y="63775"/>
                </a:lnTo>
                <a:lnTo>
                  <a:pt x="3338404" y="96457"/>
                </a:lnTo>
                <a:lnTo>
                  <a:pt x="3365165" y="134304"/>
                </a:lnTo>
                <a:lnTo>
                  <a:pt x="3385229" y="176548"/>
                </a:lnTo>
                <a:lnTo>
                  <a:pt x="3397829" y="222425"/>
                </a:lnTo>
                <a:lnTo>
                  <a:pt x="3402199" y="271167"/>
                </a:lnTo>
                <a:lnTo>
                  <a:pt x="3402199" y="598875"/>
                </a:lnTo>
                <a:lnTo>
                  <a:pt x="3397829" y="647618"/>
                </a:lnTo>
                <a:lnTo>
                  <a:pt x="3385229" y="693494"/>
                </a:lnTo>
                <a:lnTo>
                  <a:pt x="3365165" y="735738"/>
                </a:lnTo>
                <a:lnTo>
                  <a:pt x="3338404" y="773585"/>
                </a:lnTo>
                <a:lnTo>
                  <a:pt x="3305711" y="806267"/>
                </a:lnTo>
                <a:lnTo>
                  <a:pt x="3267853" y="833020"/>
                </a:lnTo>
                <a:lnTo>
                  <a:pt x="3225596" y="853078"/>
                </a:lnTo>
                <a:lnTo>
                  <a:pt x="3179705" y="865674"/>
                </a:lnTo>
                <a:lnTo>
                  <a:pt x="3130947" y="870043"/>
                </a:lnTo>
                <a:lnTo>
                  <a:pt x="271257" y="870043"/>
                </a:lnTo>
                <a:lnTo>
                  <a:pt x="222498" y="865674"/>
                </a:lnTo>
                <a:lnTo>
                  <a:pt x="176607" y="853078"/>
                </a:lnTo>
                <a:lnTo>
                  <a:pt x="134348" y="833020"/>
                </a:lnTo>
                <a:lnTo>
                  <a:pt x="96489" y="806267"/>
                </a:lnTo>
                <a:lnTo>
                  <a:pt x="63796" y="773585"/>
                </a:lnTo>
                <a:lnTo>
                  <a:pt x="37034" y="735738"/>
                </a:lnTo>
                <a:lnTo>
                  <a:pt x="16970" y="693494"/>
                </a:lnTo>
                <a:lnTo>
                  <a:pt x="4370" y="647618"/>
                </a:lnTo>
                <a:lnTo>
                  <a:pt x="0" y="598875"/>
                </a:lnTo>
                <a:lnTo>
                  <a:pt x="0" y="271167"/>
                </a:lnTo>
                <a:close/>
              </a:path>
            </a:pathLst>
          </a:custGeom>
          <a:ln w="22827">
            <a:solidFill>
              <a:srgbClr val="003C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25800" y="4000500"/>
            <a:ext cx="3683000" cy="1143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48000" y="4038600"/>
            <a:ext cx="2755900" cy="1206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22446" y="4100889"/>
            <a:ext cx="3402203" cy="87004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22446" y="4100880"/>
            <a:ext cx="3402329" cy="870585"/>
          </a:xfrm>
          <a:custGeom>
            <a:avLst/>
            <a:gdLst/>
            <a:ahLst/>
            <a:cxnLst/>
            <a:rect l="l" t="t" r="r" b="b"/>
            <a:pathLst>
              <a:path w="3402329" h="870585">
                <a:moveTo>
                  <a:pt x="0" y="271167"/>
                </a:moveTo>
                <a:lnTo>
                  <a:pt x="4370" y="222425"/>
                </a:lnTo>
                <a:lnTo>
                  <a:pt x="16970" y="176548"/>
                </a:lnTo>
                <a:lnTo>
                  <a:pt x="37034" y="134304"/>
                </a:lnTo>
                <a:lnTo>
                  <a:pt x="63796" y="96457"/>
                </a:lnTo>
                <a:lnTo>
                  <a:pt x="96489" y="63775"/>
                </a:lnTo>
                <a:lnTo>
                  <a:pt x="134348" y="37022"/>
                </a:lnTo>
                <a:lnTo>
                  <a:pt x="176607" y="16964"/>
                </a:lnTo>
                <a:lnTo>
                  <a:pt x="222498" y="4368"/>
                </a:lnTo>
                <a:lnTo>
                  <a:pt x="271257" y="0"/>
                </a:lnTo>
                <a:lnTo>
                  <a:pt x="3130947" y="0"/>
                </a:lnTo>
                <a:lnTo>
                  <a:pt x="3179705" y="4368"/>
                </a:lnTo>
                <a:lnTo>
                  <a:pt x="3225596" y="16964"/>
                </a:lnTo>
                <a:lnTo>
                  <a:pt x="3267853" y="37022"/>
                </a:lnTo>
                <a:lnTo>
                  <a:pt x="3305711" y="63775"/>
                </a:lnTo>
                <a:lnTo>
                  <a:pt x="3338404" y="96457"/>
                </a:lnTo>
                <a:lnTo>
                  <a:pt x="3365165" y="134304"/>
                </a:lnTo>
                <a:lnTo>
                  <a:pt x="3385229" y="176548"/>
                </a:lnTo>
                <a:lnTo>
                  <a:pt x="3397829" y="222425"/>
                </a:lnTo>
                <a:lnTo>
                  <a:pt x="3402199" y="271167"/>
                </a:lnTo>
                <a:lnTo>
                  <a:pt x="3402199" y="598875"/>
                </a:lnTo>
                <a:lnTo>
                  <a:pt x="3397829" y="647618"/>
                </a:lnTo>
                <a:lnTo>
                  <a:pt x="3385229" y="693494"/>
                </a:lnTo>
                <a:lnTo>
                  <a:pt x="3365165" y="735738"/>
                </a:lnTo>
                <a:lnTo>
                  <a:pt x="3338404" y="773585"/>
                </a:lnTo>
                <a:lnTo>
                  <a:pt x="3305711" y="806267"/>
                </a:lnTo>
                <a:lnTo>
                  <a:pt x="3267853" y="833020"/>
                </a:lnTo>
                <a:lnTo>
                  <a:pt x="3225596" y="853078"/>
                </a:lnTo>
                <a:lnTo>
                  <a:pt x="3179705" y="865674"/>
                </a:lnTo>
                <a:lnTo>
                  <a:pt x="3130947" y="870043"/>
                </a:lnTo>
                <a:lnTo>
                  <a:pt x="271257" y="870043"/>
                </a:lnTo>
                <a:lnTo>
                  <a:pt x="222498" y="865674"/>
                </a:lnTo>
                <a:lnTo>
                  <a:pt x="176607" y="853078"/>
                </a:lnTo>
                <a:lnTo>
                  <a:pt x="134348" y="833020"/>
                </a:lnTo>
                <a:lnTo>
                  <a:pt x="96489" y="806267"/>
                </a:lnTo>
                <a:lnTo>
                  <a:pt x="63796" y="773585"/>
                </a:lnTo>
                <a:lnTo>
                  <a:pt x="37034" y="735738"/>
                </a:lnTo>
                <a:lnTo>
                  <a:pt x="16970" y="693494"/>
                </a:lnTo>
                <a:lnTo>
                  <a:pt x="4370" y="647618"/>
                </a:lnTo>
                <a:lnTo>
                  <a:pt x="0" y="598875"/>
                </a:lnTo>
                <a:lnTo>
                  <a:pt x="0" y="271167"/>
                </a:lnTo>
                <a:close/>
              </a:path>
            </a:pathLst>
          </a:custGeom>
          <a:ln w="22827">
            <a:solidFill>
              <a:srgbClr val="003C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97406" y="1935296"/>
            <a:ext cx="7425690" cy="286448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321945" marR="5080" indent="-309245">
              <a:lnSpc>
                <a:spcPts val="3400"/>
              </a:lnSpc>
              <a:spcBef>
                <a:spcPts val="280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z="2900" spc="-70" dirty="0">
                <a:latin typeface="Trebuchet MS"/>
                <a:cs typeface="Trebuchet MS"/>
              </a:rPr>
              <a:t>Whole</a:t>
            </a:r>
            <a:r>
              <a:rPr sz="2900" spc="-235" dirty="0">
                <a:latin typeface="Trebuchet MS"/>
                <a:cs typeface="Trebuchet MS"/>
              </a:rPr>
              <a:t> </a:t>
            </a:r>
            <a:r>
              <a:rPr sz="2900" spc="-150" dirty="0">
                <a:latin typeface="Trebuchet MS"/>
                <a:cs typeface="Trebuchet MS"/>
              </a:rPr>
              <a:t>team</a:t>
            </a:r>
            <a:r>
              <a:rPr sz="2900" spc="-225" dirty="0">
                <a:latin typeface="Trebuchet MS"/>
                <a:cs typeface="Trebuchet MS"/>
              </a:rPr>
              <a:t> </a:t>
            </a:r>
            <a:r>
              <a:rPr sz="2900" spc="-135" dirty="0">
                <a:latin typeface="Trebuchet MS"/>
                <a:cs typeface="Trebuchet MS"/>
              </a:rPr>
              <a:t>gathers</a:t>
            </a:r>
            <a:r>
              <a:rPr sz="2900" spc="-225" dirty="0">
                <a:latin typeface="Trebuchet MS"/>
                <a:cs typeface="Trebuchet MS"/>
              </a:rPr>
              <a:t> </a:t>
            </a:r>
            <a:r>
              <a:rPr sz="2900" spc="-100" dirty="0">
                <a:latin typeface="Trebuchet MS"/>
                <a:cs typeface="Trebuchet MS"/>
              </a:rPr>
              <a:t>and</a:t>
            </a:r>
            <a:r>
              <a:rPr sz="2900" spc="-220" dirty="0">
                <a:latin typeface="Trebuchet MS"/>
                <a:cs typeface="Trebuchet MS"/>
              </a:rPr>
              <a:t> </a:t>
            </a:r>
            <a:r>
              <a:rPr sz="2900" spc="-100" dirty="0">
                <a:latin typeface="Trebuchet MS"/>
                <a:cs typeface="Trebuchet MS"/>
              </a:rPr>
              <a:t>discusses</a:t>
            </a:r>
            <a:r>
              <a:rPr sz="2900" spc="-225" dirty="0">
                <a:latin typeface="Trebuchet MS"/>
                <a:cs typeface="Trebuchet MS"/>
              </a:rPr>
              <a:t> </a:t>
            </a:r>
            <a:r>
              <a:rPr sz="2900" spc="-125" dirty="0">
                <a:latin typeface="Trebuchet MS"/>
                <a:cs typeface="Trebuchet MS"/>
              </a:rPr>
              <a:t>what</a:t>
            </a:r>
            <a:r>
              <a:rPr sz="2900" spc="-220" dirty="0">
                <a:latin typeface="Trebuchet MS"/>
                <a:cs typeface="Trebuchet MS"/>
              </a:rPr>
              <a:t> </a:t>
            </a:r>
            <a:r>
              <a:rPr sz="2900" spc="25" dirty="0">
                <a:latin typeface="Trebuchet MS"/>
                <a:cs typeface="Trebuchet MS"/>
              </a:rPr>
              <a:t>they</a:t>
            </a:r>
            <a:r>
              <a:rPr sz="2900" spc="25" dirty="0">
                <a:latin typeface="Arial"/>
                <a:cs typeface="Arial"/>
              </a:rPr>
              <a:t>’</a:t>
            </a:r>
            <a:r>
              <a:rPr sz="2900" spc="25" dirty="0">
                <a:latin typeface="Trebuchet MS"/>
                <a:cs typeface="Trebuchet MS"/>
              </a:rPr>
              <a:t>d  </a:t>
            </a:r>
            <a:r>
              <a:rPr sz="2900" spc="-185" dirty="0">
                <a:latin typeface="Trebuchet MS"/>
                <a:cs typeface="Trebuchet MS"/>
              </a:rPr>
              <a:t>like</a:t>
            </a:r>
            <a:r>
              <a:rPr sz="2900" spc="-235" dirty="0">
                <a:latin typeface="Trebuchet MS"/>
                <a:cs typeface="Trebuchet MS"/>
              </a:rPr>
              <a:t> </a:t>
            </a:r>
            <a:r>
              <a:rPr sz="2900" spc="-180" dirty="0">
                <a:latin typeface="Trebuchet MS"/>
                <a:cs typeface="Trebuchet MS"/>
              </a:rPr>
              <a:t>to:</a:t>
            </a:r>
            <a:endParaRPr sz="2900">
              <a:latin typeface="Trebuchet MS"/>
              <a:cs typeface="Trebuchet MS"/>
            </a:endParaRPr>
          </a:p>
          <a:p>
            <a:pPr marL="723265">
              <a:lnSpc>
                <a:spcPct val="100000"/>
              </a:lnSpc>
              <a:spcBef>
                <a:spcPts val="2420"/>
              </a:spcBef>
            </a:pPr>
            <a:r>
              <a:rPr sz="3600" spc="-120" dirty="0">
                <a:solidFill>
                  <a:srgbClr val="FFFFFF"/>
                </a:solidFill>
                <a:latin typeface="Arial"/>
                <a:cs typeface="Arial"/>
              </a:rPr>
              <a:t>Start</a:t>
            </a:r>
            <a:r>
              <a:rPr sz="3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90" dirty="0">
                <a:solidFill>
                  <a:srgbClr val="FFFFFF"/>
                </a:solidFill>
                <a:latin typeface="Arial"/>
                <a:cs typeface="Arial"/>
              </a:rPr>
              <a:t>doing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700">
              <a:latin typeface="Times New Roman"/>
              <a:cs typeface="Times New Roman"/>
            </a:endParaRPr>
          </a:p>
          <a:p>
            <a:pPr marL="2204085">
              <a:lnSpc>
                <a:spcPct val="100000"/>
              </a:lnSpc>
            </a:pPr>
            <a:r>
              <a:rPr sz="3600" spc="-204" dirty="0">
                <a:solidFill>
                  <a:srgbClr val="FFFFFF"/>
                </a:solidFill>
                <a:latin typeface="Arial"/>
                <a:cs typeface="Arial"/>
              </a:rPr>
              <a:t>Stop</a:t>
            </a:r>
            <a:r>
              <a:rPr sz="3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90" dirty="0">
                <a:solidFill>
                  <a:srgbClr val="FFFFFF"/>
                </a:solidFill>
                <a:latin typeface="Arial"/>
                <a:cs typeface="Arial"/>
              </a:rPr>
              <a:t>doing</a:t>
            </a:r>
            <a:endParaRPr sz="3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699000" y="5092700"/>
            <a:ext cx="3683000" cy="11557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21200" y="5130800"/>
            <a:ext cx="3644900" cy="1219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03140" y="5196916"/>
            <a:ext cx="3402203" cy="87003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803140" y="5196916"/>
            <a:ext cx="3402329" cy="870585"/>
          </a:xfrm>
          <a:custGeom>
            <a:avLst/>
            <a:gdLst/>
            <a:ahLst/>
            <a:cxnLst/>
            <a:rect l="l" t="t" r="r" b="b"/>
            <a:pathLst>
              <a:path w="3402329" h="870585">
                <a:moveTo>
                  <a:pt x="0" y="271167"/>
                </a:moveTo>
                <a:lnTo>
                  <a:pt x="4370" y="222425"/>
                </a:lnTo>
                <a:lnTo>
                  <a:pt x="16970" y="176548"/>
                </a:lnTo>
                <a:lnTo>
                  <a:pt x="37034" y="134304"/>
                </a:lnTo>
                <a:lnTo>
                  <a:pt x="63796" y="96457"/>
                </a:lnTo>
                <a:lnTo>
                  <a:pt x="96489" y="63775"/>
                </a:lnTo>
                <a:lnTo>
                  <a:pt x="134348" y="37022"/>
                </a:lnTo>
                <a:lnTo>
                  <a:pt x="176607" y="16964"/>
                </a:lnTo>
                <a:lnTo>
                  <a:pt x="222498" y="4368"/>
                </a:lnTo>
                <a:lnTo>
                  <a:pt x="271257" y="0"/>
                </a:lnTo>
                <a:lnTo>
                  <a:pt x="3130947" y="0"/>
                </a:lnTo>
                <a:lnTo>
                  <a:pt x="3179705" y="4368"/>
                </a:lnTo>
                <a:lnTo>
                  <a:pt x="3225596" y="16964"/>
                </a:lnTo>
                <a:lnTo>
                  <a:pt x="3267853" y="37022"/>
                </a:lnTo>
                <a:lnTo>
                  <a:pt x="3305711" y="63775"/>
                </a:lnTo>
                <a:lnTo>
                  <a:pt x="3338404" y="96457"/>
                </a:lnTo>
                <a:lnTo>
                  <a:pt x="3365165" y="134304"/>
                </a:lnTo>
                <a:lnTo>
                  <a:pt x="3385229" y="176548"/>
                </a:lnTo>
                <a:lnTo>
                  <a:pt x="3397829" y="222425"/>
                </a:lnTo>
                <a:lnTo>
                  <a:pt x="3402199" y="271167"/>
                </a:lnTo>
                <a:lnTo>
                  <a:pt x="3402199" y="598875"/>
                </a:lnTo>
                <a:lnTo>
                  <a:pt x="3397829" y="647618"/>
                </a:lnTo>
                <a:lnTo>
                  <a:pt x="3385229" y="693494"/>
                </a:lnTo>
                <a:lnTo>
                  <a:pt x="3365165" y="735738"/>
                </a:lnTo>
                <a:lnTo>
                  <a:pt x="3338404" y="773585"/>
                </a:lnTo>
                <a:lnTo>
                  <a:pt x="3305711" y="806267"/>
                </a:lnTo>
                <a:lnTo>
                  <a:pt x="3267853" y="833020"/>
                </a:lnTo>
                <a:lnTo>
                  <a:pt x="3225596" y="853078"/>
                </a:lnTo>
                <a:lnTo>
                  <a:pt x="3179705" y="865674"/>
                </a:lnTo>
                <a:lnTo>
                  <a:pt x="3130947" y="870043"/>
                </a:lnTo>
                <a:lnTo>
                  <a:pt x="271257" y="870043"/>
                </a:lnTo>
                <a:lnTo>
                  <a:pt x="222498" y="865674"/>
                </a:lnTo>
                <a:lnTo>
                  <a:pt x="176607" y="853078"/>
                </a:lnTo>
                <a:lnTo>
                  <a:pt x="134348" y="833020"/>
                </a:lnTo>
                <a:lnTo>
                  <a:pt x="96489" y="806267"/>
                </a:lnTo>
                <a:lnTo>
                  <a:pt x="63796" y="773585"/>
                </a:lnTo>
                <a:lnTo>
                  <a:pt x="37034" y="735738"/>
                </a:lnTo>
                <a:lnTo>
                  <a:pt x="16970" y="693494"/>
                </a:lnTo>
                <a:lnTo>
                  <a:pt x="4370" y="647618"/>
                </a:lnTo>
                <a:lnTo>
                  <a:pt x="0" y="598875"/>
                </a:lnTo>
                <a:lnTo>
                  <a:pt x="0" y="271167"/>
                </a:lnTo>
                <a:close/>
              </a:path>
            </a:pathLst>
          </a:custGeom>
          <a:ln w="22827">
            <a:solidFill>
              <a:srgbClr val="003C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869891" y="5321006"/>
            <a:ext cx="2867660" cy="574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600" spc="-120" dirty="0">
                <a:solidFill>
                  <a:srgbClr val="FFFFFF"/>
                </a:solidFill>
                <a:latin typeface="Arial"/>
                <a:cs typeface="Arial"/>
              </a:rPr>
              <a:t>Continue</a:t>
            </a:r>
            <a:r>
              <a:rPr sz="36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90" dirty="0">
                <a:solidFill>
                  <a:srgbClr val="FFFFFF"/>
                </a:solidFill>
                <a:latin typeface="Arial"/>
                <a:cs typeface="Arial"/>
              </a:rPr>
              <a:t>doing</a:t>
            </a:r>
            <a:endParaRPr sz="3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502663" y="4812736"/>
            <a:ext cx="2757932" cy="208471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634147" y="5107363"/>
            <a:ext cx="214249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5" dirty="0">
                <a:solidFill>
                  <a:srgbClr val="FF0000"/>
                </a:solidFill>
                <a:latin typeface="Comic Sans MS"/>
                <a:cs typeface="Comic Sans MS"/>
              </a:rPr>
              <a:t>This is just</a:t>
            </a:r>
            <a:r>
              <a:rPr sz="2300" spc="-20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300" spc="5" dirty="0">
                <a:solidFill>
                  <a:srgbClr val="FF0000"/>
                </a:solidFill>
                <a:latin typeface="Comic Sans MS"/>
                <a:cs typeface="Comic Sans MS"/>
              </a:rPr>
              <a:t>one</a:t>
            </a:r>
            <a:endParaRPr sz="23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34147" y="5386661"/>
            <a:ext cx="222758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dirty="0">
                <a:solidFill>
                  <a:srgbClr val="FF0000"/>
                </a:solidFill>
                <a:latin typeface="Comic Sans MS"/>
                <a:cs typeface="Comic Sans MS"/>
              </a:rPr>
              <a:t>of </a:t>
            </a:r>
            <a:r>
              <a:rPr sz="2300" spc="5" dirty="0">
                <a:solidFill>
                  <a:srgbClr val="FF0000"/>
                </a:solidFill>
                <a:latin typeface="Comic Sans MS"/>
                <a:cs typeface="Comic Sans MS"/>
              </a:rPr>
              <a:t>many ways</a:t>
            </a:r>
            <a:r>
              <a:rPr sz="2300" spc="-10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300" spc="5" dirty="0">
                <a:solidFill>
                  <a:srgbClr val="FF0000"/>
                </a:solidFill>
                <a:latin typeface="Comic Sans MS"/>
                <a:cs typeface="Comic Sans MS"/>
              </a:rPr>
              <a:t>to</a:t>
            </a:r>
            <a:endParaRPr sz="23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34147" y="5665998"/>
            <a:ext cx="1979930" cy="66802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2700" marR="5080">
              <a:lnSpc>
                <a:spcPts val="2300"/>
              </a:lnSpc>
              <a:spcBef>
                <a:spcPts val="560"/>
              </a:spcBef>
            </a:pPr>
            <a:r>
              <a:rPr sz="2300" spc="5" dirty="0">
                <a:solidFill>
                  <a:srgbClr val="FF0000"/>
                </a:solidFill>
                <a:latin typeface="Comic Sans MS"/>
                <a:cs typeface="Comic Sans MS"/>
              </a:rPr>
              <a:t>do </a:t>
            </a:r>
            <a:r>
              <a:rPr sz="2300" dirty="0">
                <a:solidFill>
                  <a:srgbClr val="FF0000"/>
                </a:solidFill>
                <a:latin typeface="Comic Sans MS"/>
                <a:cs typeface="Comic Sans MS"/>
              </a:rPr>
              <a:t>a </a:t>
            </a:r>
            <a:r>
              <a:rPr sz="2300" spc="5" dirty="0">
                <a:solidFill>
                  <a:srgbClr val="FF0000"/>
                </a:solidFill>
                <a:latin typeface="Comic Sans MS"/>
                <a:cs typeface="Comic Sans MS"/>
              </a:rPr>
              <a:t>sprint  </a:t>
            </a:r>
            <a:r>
              <a:rPr sz="2300" spc="10" dirty="0">
                <a:solidFill>
                  <a:srgbClr val="FF0000"/>
                </a:solidFill>
                <a:latin typeface="Comic Sans MS"/>
                <a:cs typeface="Comic Sans MS"/>
              </a:rPr>
              <a:t>retr</a:t>
            </a:r>
            <a:r>
              <a:rPr sz="2300" spc="5" dirty="0">
                <a:solidFill>
                  <a:srgbClr val="FF0000"/>
                </a:solidFill>
                <a:latin typeface="Comic Sans MS"/>
                <a:cs typeface="Comic Sans MS"/>
              </a:rPr>
              <a:t>os</a:t>
            </a:r>
            <a:r>
              <a:rPr sz="2300" spc="10" dirty="0">
                <a:solidFill>
                  <a:srgbClr val="FF0000"/>
                </a:solidFill>
                <a:latin typeface="Comic Sans MS"/>
                <a:cs typeface="Comic Sans MS"/>
              </a:rPr>
              <a:t>p</a:t>
            </a:r>
            <a:r>
              <a:rPr sz="2300" spc="15" dirty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sz="2300" spc="10" dirty="0">
                <a:solidFill>
                  <a:srgbClr val="FF0000"/>
                </a:solidFill>
                <a:latin typeface="Comic Sans MS"/>
                <a:cs typeface="Comic Sans MS"/>
              </a:rPr>
              <a:t>ctiv</a:t>
            </a:r>
            <a:r>
              <a:rPr sz="2300" spc="15" dirty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sz="2300" dirty="0">
                <a:solidFill>
                  <a:srgbClr val="FF0000"/>
                </a:solidFill>
                <a:latin typeface="Comic Sans MS"/>
                <a:cs typeface="Comic Sans MS"/>
              </a:rPr>
              <a:t>.</a:t>
            </a:r>
            <a:endParaRPr sz="23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6800" y="1358900"/>
            <a:ext cx="3949700" cy="2095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63574" y="1456855"/>
            <a:ext cx="3673475" cy="1819275"/>
          </a:xfrm>
          <a:custGeom>
            <a:avLst/>
            <a:gdLst/>
            <a:ahLst/>
            <a:cxnLst/>
            <a:rect l="l" t="t" r="r" b="b"/>
            <a:pathLst>
              <a:path w="3673475" h="1819275">
                <a:moveTo>
                  <a:pt x="3402279" y="0"/>
                </a:moveTo>
                <a:lnTo>
                  <a:pt x="271195" y="0"/>
                </a:lnTo>
                <a:lnTo>
                  <a:pt x="222449" y="4368"/>
                </a:lnTo>
                <a:lnTo>
                  <a:pt x="176569" y="16962"/>
                </a:lnTo>
                <a:lnTo>
                  <a:pt x="134320" y="37016"/>
                </a:lnTo>
                <a:lnTo>
                  <a:pt x="96470" y="63764"/>
                </a:lnTo>
                <a:lnTo>
                  <a:pt x="63783" y="96441"/>
                </a:lnTo>
                <a:lnTo>
                  <a:pt x="37027" y="134281"/>
                </a:lnTo>
                <a:lnTo>
                  <a:pt x="16967" y="176518"/>
                </a:lnTo>
                <a:lnTo>
                  <a:pt x="4369" y="222386"/>
                </a:lnTo>
                <a:lnTo>
                  <a:pt x="0" y="271119"/>
                </a:lnTo>
                <a:lnTo>
                  <a:pt x="0" y="1548079"/>
                </a:lnTo>
                <a:lnTo>
                  <a:pt x="4369" y="1596808"/>
                </a:lnTo>
                <a:lnTo>
                  <a:pt x="16967" y="1642673"/>
                </a:lnTo>
                <a:lnTo>
                  <a:pt x="37027" y="1684908"/>
                </a:lnTo>
                <a:lnTo>
                  <a:pt x="63783" y="1722746"/>
                </a:lnTo>
                <a:lnTo>
                  <a:pt x="96470" y="1755422"/>
                </a:lnTo>
                <a:lnTo>
                  <a:pt x="134320" y="1782170"/>
                </a:lnTo>
                <a:lnTo>
                  <a:pt x="176569" y="1802224"/>
                </a:lnTo>
                <a:lnTo>
                  <a:pt x="222449" y="1814817"/>
                </a:lnTo>
                <a:lnTo>
                  <a:pt x="271195" y="1819186"/>
                </a:lnTo>
                <a:lnTo>
                  <a:pt x="3402279" y="1819186"/>
                </a:lnTo>
                <a:lnTo>
                  <a:pt x="3451025" y="1814817"/>
                </a:lnTo>
                <a:lnTo>
                  <a:pt x="3496905" y="1802224"/>
                </a:lnTo>
                <a:lnTo>
                  <a:pt x="3539154" y="1782170"/>
                </a:lnTo>
                <a:lnTo>
                  <a:pt x="3577004" y="1755422"/>
                </a:lnTo>
                <a:lnTo>
                  <a:pt x="3609691" y="1722746"/>
                </a:lnTo>
                <a:lnTo>
                  <a:pt x="3636447" y="1684908"/>
                </a:lnTo>
                <a:lnTo>
                  <a:pt x="3656507" y="1642673"/>
                </a:lnTo>
                <a:lnTo>
                  <a:pt x="3669105" y="1596808"/>
                </a:lnTo>
                <a:lnTo>
                  <a:pt x="3673475" y="1548079"/>
                </a:lnTo>
                <a:lnTo>
                  <a:pt x="3673475" y="271119"/>
                </a:lnTo>
                <a:lnTo>
                  <a:pt x="3669105" y="222386"/>
                </a:lnTo>
                <a:lnTo>
                  <a:pt x="3656507" y="176518"/>
                </a:lnTo>
                <a:lnTo>
                  <a:pt x="3636447" y="134281"/>
                </a:lnTo>
                <a:lnTo>
                  <a:pt x="3609691" y="96441"/>
                </a:lnTo>
                <a:lnTo>
                  <a:pt x="3577004" y="63764"/>
                </a:lnTo>
                <a:lnTo>
                  <a:pt x="3539154" y="37016"/>
                </a:lnTo>
                <a:lnTo>
                  <a:pt x="3496905" y="16962"/>
                </a:lnTo>
                <a:lnTo>
                  <a:pt x="3451025" y="4368"/>
                </a:lnTo>
                <a:lnTo>
                  <a:pt x="3402279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3574" y="1456855"/>
            <a:ext cx="3673475" cy="1819275"/>
          </a:xfrm>
          <a:custGeom>
            <a:avLst/>
            <a:gdLst/>
            <a:ahLst/>
            <a:cxnLst/>
            <a:rect l="l" t="t" r="r" b="b"/>
            <a:pathLst>
              <a:path w="3673475" h="1819275">
                <a:moveTo>
                  <a:pt x="0" y="271110"/>
                </a:moveTo>
                <a:lnTo>
                  <a:pt x="4369" y="222377"/>
                </a:lnTo>
                <a:lnTo>
                  <a:pt x="16966" y="176511"/>
                </a:lnTo>
                <a:lnTo>
                  <a:pt x="37026" y="134275"/>
                </a:lnTo>
                <a:lnTo>
                  <a:pt x="63782" y="96437"/>
                </a:lnTo>
                <a:lnTo>
                  <a:pt x="96469" y="63761"/>
                </a:lnTo>
                <a:lnTo>
                  <a:pt x="134320" y="37014"/>
                </a:lnTo>
                <a:lnTo>
                  <a:pt x="176569" y="16961"/>
                </a:lnTo>
                <a:lnTo>
                  <a:pt x="222451" y="4367"/>
                </a:lnTo>
                <a:lnTo>
                  <a:pt x="271200" y="0"/>
                </a:lnTo>
                <a:lnTo>
                  <a:pt x="3402271" y="0"/>
                </a:lnTo>
                <a:lnTo>
                  <a:pt x="3451020" y="4367"/>
                </a:lnTo>
                <a:lnTo>
                  <a:pt x="3496902" y="16961"/>
                </a:lnTo>
                <a:lnTo>
                  <a:pt x="3539151" y="37014"/>
                </a:lnTo>
                <a:lnTo>
                  <a:pt x="3577002" y="63761"/>
                </a:lnTo>
                <a:lnTo>
                  <a:pt x="3609688" y="96437"/>
                </a:lnTo>
                <a:lnTo>
                  <a:pt x="3636444" y="134275"/>
                </a:lnTo>
                <a:lnTo>
                  <a:pt x="3656503" y="176511"/>
                </a:lnTo>
                <a:lnTo>
                  <a:pt x="3669100" y="222377"/>
                </a:lnTo>
                <a:lnTo>
                  <a:pt x="3673470" y="271110"/>
                </a:lnTo>
                <a:lnTo>
                  <a:pt x="3673470" y="1548069"/>
                </a:lnTo>
                <a:lnTo>
                  <a:pt x="3669100" y="1596802"/>
                </a:lnTo>
                <a:lnTo>
                  <a:pt x="3656503" y="1642669"/>
                </a:lnTo>
                <a:lnTo>
                  <a:pt x="3636444" y="1684904"/>
                </a:lnTo>
                <a:lnTo>
                  <a:pt x="3609688" y="1722742"/>
                </a:lnTo>
                <a:lnTo>
                  <a:pt x="3577002" y="1755417"/>
                </a:lnTo>
                <a:lnTo>
                  <a:pt x="3539151" y="1782164"/>
                </a:lnTo>
                <a:lnTo>
                  <a:pt x="3496902" y="1802217"/>
                </a:lnTo>
                <a:lnTo>
                  <a:pt x="3451020" y="1814810"/>
                </a:lnTo>
                <a:lnTo>
                  <a:pt x="3402271" y="1819178"/>
                </a:lnTo>
                <a:lnTo>
                  <a:pt x="271200" y="1819178"/>
                </a:lnTo>
                <a:lnTo>
                  <a:pt x="222451" y="1814810"/>
                </a:lnTo>
                <a:lnTo>
                  <a:pt x="176569" y="1802217"/>
                </a:lnTo>
                <a:lnTo>
                  <a:pt x="134320" y="1782164"/>
                </a:lnTo>
                <a:lnTo>
                  <a:pt x="96469" y="1755417"/>
                </a:lnTo>
                <a:lnTo>
                  <a:pt x="63782" y="1722742"/>
                </a:lnTo>
                <a:lnTo>
                  <a:pt x="37026" y="1684904"/>
                </a:lnTo>
                <a:lnTo>
                  <a:pt x="16966" y="1642669"/>
                </a:lnTo>
                <a:lnTo>
                  <a:pt x="4369" y="1596802"/>
                </a:lnTo>
                <a:lnTo>
                  <a:pt x="0" y="1548069"/>
                </a:lnTo>
                <a:lnTo>
                  <a:pt x="0" y="271110"/>
                </a:lnTo>
                <a:close/>
              </a:path>
            </a:pathLst>
          </a:custGeom>
          <a:ln w="22828">
            <a:solidFill>
              <a:srgbClr val="B3B3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20419" y="2410653"/>
            <a:ext cx="1952625" cy="802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4315" indent="-221615">
              <a:lnSpc>
                <a:spcPts val="2860"/>
              </a:lnSpc>
              <a:buSzPct val="120000"/>
              <a:buFont typeface="Trebuchet MS"/>
              <a:buChar char="•"/>
              <a:tabLst>
                <a:tab pos="234950" algn="l"/>
              </a:tabLst>
            </a:pPr>
            <a:r>
              <a:rPr sz="2500" spc="-135" dirty="0">
                <a:solidFill>
                  <a:srgbClr val="B3B3B3"/>
                </a:solidFill>
                <a:latin typeface="Arial"/>
                <a:cs typeface="Arial"/>
              </a:rPr>
              <a:t>ScrumMaster</a:t>
            </a:r>
            <a:endParaRPr sz="2500">
              <a:latin typeface="Arial"/>
              <a:cs typeface="Arial"/>
            </a:endParaRPr>
          </a:p>
          <a:p>
            <a:pPr marL="234315" indent="-221615">
              <a:lnSpc>
                <a:spcPts val="3360"/>
              </a:lnSpc>
              <a:buSzPct val="120000"/>
              <a:buFont typeface="Trebuchet MS"/>
              <a:buChar char="•"/>
              <a:tabLst>
                <a:tab pos="234950" algn="l"/>
              </a:tabLst>
            </a:pPr>
            <a:r>
              <a:rPr sz="2500" spc="-270" dirty="0">
                <a:solidFill>
                  <a:srgbClr val="B3B3B3"/>
                </a:solidFill>
                <a:latin typeface="Arial"/>
                <a:cs typeface="Arial"/>
              </a:rPr>
              <a:t>Team</a:t>
            </a:r>
            <a:endParaRPr sz="25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81785" y="1456852"/>
            <a:ext cx="1695450" cy="531495"/>
          </a:xfrm>
          <a:custGeom>
            <a:avLst/>
            <a:gdLst/>
            <a:ahLst/>
            <a:cxnLst/>
            <a:rect l="l" t="t" r="r" b="b"/>
            <a:pathLst>
              <a:path w="1695450" h="531494">
                <a:moveTo>
                  <a:pt x="0" y="531065"/>
                </a:moveTo>
                <a:lnTo>
                  <a:pt x="1695450" y="531065"/>
                </a:lnTo>
                <a:lnTo>
                  <a:pt x="1695450" y="0"/>
                </a:lnTo>
                <a:lnTo>
                  <a:pt x="0" y="0"/>
                </a:lnTo>
                <a:lnTo>
                  <a:pt x="0" y="531065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75507" y="1581150"/>
            <a:ext cx="441325" cy="407034"/>
          </a:xfrm>
          <a:custGeom>
            <a:avLst/>
            <a:gdLst/>
            <a:ahLst/>
            <a:cxnLst/>
            <a:rect l="l" t="t" r="r" b="b"/>
            <a:pathLst>
              <a:path w="441325" h="407035">
                <a:moveTo>
                  <a:pt x="440817" y="0"/>
                </a:moveTo>
                <a:lnTo>
                  <a:pt x="0" y="0"/>
                </a:lnTo>
                <a:lnTo>
                  <a:pt x="0" y="406768"/>
                </a:lnTo>
                <a:lnTo>
                  <a:pt x="160528" y="405549"/>
                </a:lnTo>
                <a:lnTo>
                  <a:pt x="219445" y="398975"/>
                </a:lnTo>
                <a:lnTo>
                  <a:pt x="271250" y="385640"/>
                </a:lnTo>
                <a:lnTo>
                  <a:pt x="316011" y="365992"/>
                </a:lnTo>
                <a:lnTo>
                  <a:pt x="353797" y="340481"/>
                </a:lnTo>
                <a:lnTo>
                  <a:pt x="384678" y="309555"/>
                </a:lnTo>
                <a:lnTo>
                  <a:pt x="408722" y="273663"/>
                </a:lnTo>
                <a:lnTo>
                  <a:pt x="425999" y="233254"/>
                </a:lnTo>
                <a:lnTo>
                  <a:pt x="436576" y="188776"/>
                </a:lnTo>
                <a:lnTo>
                  <a:pt x="440524" y="140677"/>
                </a:lnTo>
                <a:lnTo>
                  <a:pt x="440817" y="0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52271" y="1456855"/>
            <a:ext cx="441325" cy="407034"/>
          </a:xfrm>
          <a:custGeom>
            <a:avLst/>
            <a:gdLst/>
            <a:ahLst/>
            <a:cxnLst/>
            <a:rect l="l" t="t" r="r" b="b"/>
            <a:pathLst>
              <a:path w="441325" h="407035">
                <a:moveTo>
                  <a:pt x="440816" y="0"/>
                </a:moveTo>
                <a:lnTo>
                  <a:pt x="280288" y="1231"/>
                </a:lnTo>
                <a:lnTo>
                  <a:pt x="221371" y="7805"/>
                </a:lnTo>
                <a:lnTo>
                  <a:pt x="169566" y="21139"/>
                </a:lnTo>
                <a:lnTo>
                  <a:pt x="124805" y="40785"/>
                </a:lnTo>
                <a:lnTo>
                  <a:pt x="87019" y="66294"/>
                </a:lnTo>
                <a:lnTo>
                  <a:pt x="56138" y="97219"/>
                </a:lnTo>
                <a:lnTo>
                  <a:pt x="32094" y="133111"/>
                </a:lnTo>
                <a:lnTo>
                  <a:pt x="14816" y="173521"/>
                </a:lnTo>
                <a:lnTo>
                  <a:pt x="4236" y="218001"/>
                </a:lnTo>
                <a:lnTo>
                  <a:pt x="285" y="266103"/>
                </a:lnTo>
                <a:lnTo>
                  <a:pt x="0" y="406780"/>
                </a:lnTo>
                <a:lnTo>
                  <a:pt x="440816" y="406780"/>
                </a:lnTo>
                <a:lnTo>
                  <a:pt x="440816" y="0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52271" y="1761933"/>
            <a:ext cx="554355" cy="226060"/>
          </a:xfrm>
          <a:custGeom>
            <a:avLst/>
            <a:gdLst/>
            <a:ahLst/>
            <a:cxnLst/>
            <a:rect l="l" t="t" r="r" b="b"/>
            <a:pathLst>
              <a:path w="554355" h="226060">
                <a:moveTo>
                  <a:pt x="0" y="225985"/>
                </a:moveTo>
                <a:lnTo>
                  <a:pt x="553847" y="225985"/>
                </a:lnTo>
                <a:lnTo>
                  <a:pt x="553847" y="0"/>
                </a:lnTo>
                <a:lnTo>
                  <a:pt x="0" y="0"/>
                </a:lnTo>
                <a:lnTo>
                  <a:pt x="0" y="225985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62477" y="1456853"/>
            <a:ext cx="554355" cy="226060"/>
          </a:xfrm>
          <a:custGeom>
            <a:avLst/>
            <a:gdLst/>
            <a:ahLst/>
            <a:cxnLst/>
            <a:rect l="l" t="t" r="r" b="b"/>
            <a:pathLst>
              <a:path w="554354" h="226060">
                <a:moveTo>
                  <a:pt x="0" y="225985"/>
                </a:moveTo>
                <a:lnTo>
                  <a:pt x="553847" y="225985"/>
                </a:lnTo>
                <a:lnTo>
                  <a:pt x="553847" y="0"/>
                </a:lnTo>
                <a:lnTo>
                  <a:pt x="0" y="0"/>
                </a:lnTo>
                <a:lnTo>
                  <a:pt x="0" y="225985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20419" y="1452022"/>
            <a:ext cx="2195195" cy="99949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3495">
              <a:lnSpc>
                <a:spcPct val="100000"/>
              </a:lnSpc>
              <a:spcBef>
                <a:spcPts val="380"/>
              </a:spcBef>
            </a:pPr>
            <a:r>
              <a:rPr sz="2800" spc="-160" dirty="0">
                <a:solidFill>
                  <a:srgbClr val="FFFFFF"/>
                </a:solidFill>
                <a:latin typeface="Arial"/>
                <a:cs typeface="Arial"/>
              </a:rPr>
              <a:t>Roles</a:t>
            </a:r>
            <a:endParaRPr sz="2800">
              <a:latin typeface="Arial"/>
              <a:cs typeface="Arial"/>
            </a:endParaRPr>
          </a:p>
          <a:p>
            <a:pPr marL="234315" indent="-221615">
              <a:lnSpc>
                <a:spcPct val="100000"/>
              </a:lnSpc>
              <a:spcBef>
                <a:spcPts val="305"/>
              </a:spcBef>
              <a:buSzPct val="120000"/>
              <a:buFont typeface="Trebuchet MS"/>
              <a:buChar char="•"/>
              <a:tabLst>
                <a:tab pos="234950" algn="l"/>
              </a:tabLst>
            </a:pPr>
            <a:r>
              <a:rPr sz="2500" spc="-85" dirty="0">
                <a:solidFill>
                  <a:srgbClr val="B3B3B3"/>
                </a:solidFill>
                <a:latin typeface="Arial"/>
                <a:cs typeface="Arial"/>
              </a:rPr>
              <a:t>Product</a:t>
            </a:r>
            <a:r>
              <a:rPr sz="2500" spc="-50" dirty="0">
                <a:solidFill>
                  <a:srgbClr val="B3B3B3"/>
                </a:solidFill>
                <a:latin typeface="Arial"/>
                <a:cs typeface="Arial"/>
              </a:rPr>
              <a:t> owner</a:t>
            </a:r>
            <a:endParaRPr sz="25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161438" y="711998"/>
            <a:ext cx="3340735" cy="574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600" spc="-135" dirty="0">
                <a:latin typeface="Trebuchet MS"/>
                <a:cs typeface="Trebuchet MS"/>
              </a:rPr>
              <a:t>Scrum</a:t>
            </a:r>
            <a:r>
              <a:rPr sz="3600" spc="-315" dirty="0">
                <a:latin typeface="Trebuchet MS"/>
                <a:cs typeface="Trebuchet MS"/>
              </a:rPr>
              <a:t> </a:t>
            </a:r>
            <a:r>
              <a:rPr sz="3600" spc="-155" dirty="0">
                <a:latin typeface="Trebuchet MS"/>
                <a:cs typeface="Trebuchet MS"/>
              </a:rPr>
              <a:t>framework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238500" y="2794000"/>
            <a:ext cx="3949700" cy="2527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333750" y="2891866"/>
            <a:ext cx="3673475" cy="2249170"/>
          </a:xfrm>
          <a:custGeom>
            <a:avLst/>
            <a:gdLst/>
            <a:ahLst/>
            <a:cxnLst/>
            <a:rect l="l" t="t" r="r" b="b"/>
            <a:pathLst>
              <a:path w="3673475" h="2249170">
                <a:moveTo>
                  <a:pt x="3402215" y="0"/>
                </a:moveTo>
                <a:lnTo>
                  <a:pt x="271259" y="0"/>
                </a:lnTo>
                <a:lnTo>
                  <a:pt x="222500" y="4369"/>
                </a:lnTo>
                <a:lnTo>
                  <a:pt x="176609" y="16965"/>
                </a:lnTo>
                <a:lnTo>
                  <a:pt x="134350" y="37023"/>
                </a:lnTo>
                <a:lnTo>
                  <a:pt x="96491" y="63777"/>
                </a:lnTo>
                <a:lnTo>
                  <a:pt x="63797" y="96460"/>
                </a:lnTo>
                <a:lnTo>
                  <a:pt x="37035" y="134307"/>
                </a:lnTo>
                <a:lnTo>
                  <a:pt x="16971" y="176552"/>
                </a:lnTo>
                <a:lnTo>
                  <a:pt x="4370" y="222428"/>
                </a:lnTo>
                <a:lnTo>
                  <a:pt x="0" y="271170"/>
                </a:lnTo>
                <a:lnTo>
                  <a:pt x="0" y="1977377"/>
                </a:lnTo>
                <a:lnTo>
                  <a:pt x="4370" y="2026122"/>
                </a:lnTo>
                <a:lnTo>
                  <a:pt x="16971" y="2072000"/>
                </a:lnTo>
                <a:lnTo>
                  <a:pt x="37035" y="2114245"/>
                </a:lnTo>
                <a:lnTo>
                  <a:pt x="63797" y="2152092"/>
                </a:lnTo>
                <a:lnTo>
                  <a:pt x="96491" y="2184774"/>
                </a:lnTo>
                <a:lnTo>
                  <a:pt x="134350" y="2211526"/>
                </a:lnTo>
                <a:lnTo>
                  <a:pt x="176609" y="2231583"/>
                </a:lnTo>
                <a:lnTo>
                  <a:pt x="222500" y="2244179"/>
                </a:lnTo>
                <a:lnTo>
                  <a:pt x="271259" y="2248547"/>
                </a:lnTo>
                <a:lnTo>
                  <a:pt x="3402215" y="2248547"/>
                </a:lnTo>
                <a:lnTo>
                  <a:pt x="3450974" y="2244179"/>
                </a:lnTo>
                <a:lnTo>
                  <a:pt x="3496865" y="2231583"/>
                </a:lnTo>
                <a:lnTo>
                  <a:pt x="3539124" y="2211526"/>
                </a:lnTo>
                <a:lnTo>
                  <a:pt x="3576983" y="2184774"/>
                </a:lnTo>
                <a:lnTo>
                  <a:pt x="3609677" y="2152092"/>
                </a:lnTo>
                <a:lnTo>
                  <a:pt x="3636439" y="2114245"/>
                </a:lnTo>
                <a:lnTo>
                  <a:pt x="3656503" y="2072000"/>
                </a:lnTo>
                <a:lnTo>
                  <a:pt x="3669104" y="2026122"/>
                </a:lnTo>
                <a:lnTo>
                  <a:pt x="3673475" y="1977377"/>
                </a:lnTo>
                <a:lnTo>
                  <a:pt x="3673475" y="271170"/>
                </a:lnTo>
                <a:lnTo>
                  <a:pt x="3669104" y="222428"/>
                </a:lnTo>
                <a:lnTo>
                  <a:pt x="3656503" y="176552"/>
                </a:lnTo>
                <a:lnTo>
                  <a:pt x="3636439" y="134307"/>
                </a:lnTo>
                <a:lnTo>
                  <a:pt x="3609677" y="96460"/>
                </a:lnTo>
                <a:lnTo>
                  <a:pt x="3576983" y="63777"/>
                </a:lnTo>
                <a:lnTo>
                  <a:pt x="3539124" y="37023"/>
                </a:lnTo>
                <a:lnTo>
                  <a:pt x="3496865" y="16965"/>
                </a:lnTo>
                <a:lnTo>
                  <a:pt x="3450974" y="4369"/>
                </a:lnTo>
                <a:lnTo>
                  <a:pt x="3402215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333750" y="2891866"/>
            <a:ext cx="3673475" cy="2249170"/>
          </a:xfrm>
          <a:custGeom>
            <a:avLst/>
            <a:gdLst/>
            <a:ahLst/>
            <a:cxnLst/>
            <a:rect l="l" t="t" r="r" b="b"/>
            <a:pathLst>
              <a:path w="3673475" h="2249170">
                <a:moveTo>
                  <a:pt x="0" y="271174"/>
                </a:moveTo>
                <a:lnTo>
                  <a:pt x="4370" y="222430"/>
                </a:lnTo>
                <a:lnTo>
                  <a:pt x="16970" y="176552"/>
                </a:lnTo>
                <a:lnTo>
                  <a:pt x="37035" y="134307"/>
                </a:lnTo>
                <a:lnTo>
                  <a:pt x="63797" y="96460"/>
                </a:lnTo>
                <a:lnTo>
                  <a:pt x="96492" y="63776"/>
                </a:lnTo>
                <a:lnTo>
                  <a:pt x="134351" y="37023"/>
                </a:lnTo>
                <a:lnTo>
                  <a:pt x="176611" y="16965"/>
                </a:lnTo>
                <a:lnTo>
                  <a:pt x="222503" y="4368"/>
                </a:lnTo>
                <a:lnTo>
                  <a:pt x="271263" y="0"/>
                </a:lnTo>
                <a:lnTo>
                  <a:pt x="3402208" y="0"/>
                </a:lnTo>
                <a:lnTo>
                  <a:pt x="3450969" y="4368"/>
                </a:lnTo>
                <a:lnTo>
                  <a:pt x="3496862" y="16965"/>
                </a:lnTo>
                <a:lnTo>
                  <a:pt x="3539121" y="37023"/>
                </a:lnTo>
                <a:lnTo>
                  <a:pt x="3576980" y="63776"/>
                </a:lnTo>
                <a:lnTo>
                  <a:pt x="3609673" y="96460"/>
                </a:lnTo>
                <a:lnTo>
                  <a:pt x="3636435" y="134307"/>
                </a:lnTo>
                <a:lnTo>
                  <a:pt x="3656499" y="176552"/>
                </a:lnTo>
                <a:lnTo>
                  <a:pt x="3669099" y="222430"/>
                </a:lnTo>
                <a:lnTo>
                  <a:pt x="3673470" y="271174"/>
                </a:lnTo>
                <a:lnTo>
                  <a:pt x="3673470" y="1977375"/>
                </a:lnTo>
                <a:lnTo>
                  <a:pt x="3669099" y="2026119"/>
                </a:lnTo>
                <a:lnTo>
                  <a:pt x="3656499" y="2071998"/>
                </a:lnTo>
                <a:lnTo>
                  <a:pt x="3636435" y="2114244"/>
                </a:lnTo>
                <a:lnTo>
                  <a:pt x="3609673" y="2152092"/>
                </a:lnTo>
                <a:lnTo>
                  <a:pt x="3576980" y="2184777"/>
                </a:lnTo>
                <a:lnTo>
                  <a:pt x="3539121" y="2211531"/>
                </a:lnTo>
                <a:lnTo>
                  <a:pt x="3496862" y="2231589"/>
                </a:lnTo>
                <a:lnTo>
                  <a:pt x="3450969" y="2244186"/>
                </a:lnTo>
                <a:lnTo>
                  <a:pt x="3402208" y="2248555"/>
                </a:lnTo>
                <a:lnTo>
                  <a:pt x="271263" y="2248555"/>
                </a:lnTo>
                <a:lnTo>
                  <a:pt x="222503" y="2244186"/>
                </a:lnTo>
                <a:lnTo>
                  <a:pt x="176611" y="2231589"/>
                </a:lnTo>
                <a:lnTo>
                  <a:pt x="134351" y="2211531"/>
                </a:lnTo>
                <a:lnTo>
                  <a:pt x="96492" y="2184777"/>
                </a:lnTo>
                <a:lnTo>
                  <a:pt x="63797" y="2152092"/>
                </a:lnTo>
                <a:lnTo>
                  <a:pt x="37035" y="2114244"/>
                </a:lnTo>
                <a:lnTo>
                  <a:pt x="16970" y="2071998"/>
                </a:lnTo>
                <a:lnTo>
                  <a:pt x="4370" y="2026119"/>
                </a:lnTo>
                <a:lnTo>
                  <a:pt x="0" y="1977375"/>
                </a:lnTo>
                <a:lnTo>
                  <a:pt x="0" y="271174"/>
                </a:lnTo>
                <a:close/>
              </a:path>
            </a:pathLst>
          </a:custGeom>
          <a:ln w="22828">
            <a:solidFill>
              <a:srgbClr val="B3B3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51960" y="2891863"/>
            <a:ext cx="1695450" cy="11430"/>
          </a:xfrm>
          <a:custGeom>
            <a:avLst/>
            <a:gdLst/>
            <a:ahLst/>
            <a:cxnLst/>
            <a:rect l="l" t="t" r="r" b="b"/>
            <a:pathLst>
              <a:path w="1695450" h="11430">
                <a:moveTo>
                  <a:pt x="0" y="11304"/>
                </a:moveTo>
                <a:lnTo>
                  <a:pt x="1695450" y="11304"/>
                </a:lnTo>
                <a:lnTo>
                  <a:pt x="1695450" y="0"/>
                </a:lnTo>
                <a:lnTo>
                  <a:pt x="0" y="0"/>
                </a:lnTo>
                <a:lnTo>
                  <a:pt x="0" y="11304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51960" y="3400336"/>
            <a:ext cx="1695450" cy="22860"/>
          </a:xfrm>
          <a:custGeom>
            <a:avLst/>
            <a:gdLst/>
            <a:ahLst/>
            <a:cxnLst/>
            <a:rect l="l" t="t" r="r" b="b"/>
            <a:pathLst>
              <a:path w="1695450" h="22860">
                <a:moveTo>
                  <a:pt x="0" y="22593"/>
                </a:moveTo>
                <a:lnTo>
                  <a:pt x="1695450" y="22593"/>
                </a:lnTo>
                <a:lnTo>
                  <a:pt x="1695450" y="0"/>
                </a:lnTo>
                <a:lnTo>
                  <a:pt x="0" y="0"/>
                </a:lnTo>
                <a:lnTo>
                  <a:pt x="0" y="22593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45684" y="3016161"/>
            <a:ext cx="441325" cy="407034"/>
          </a:xfrm>
          <a:custGeom>
            <a:avLst/>
            <a:gdLst/>
            <a:ahLst/>
            <a:cxnLst/>
            <a:rect l="l" t="t" r="r" b="b"/>
            <a:pathLst>
              <a:path w="441325" h="407035">
                <a:moveTo>
                  <a:pt x="440816" y="0"/>
                </a:moveTo>
                <a:lnTo>
                  <a:pt x="0" y="0"/>
                </a:lnTo>
                <a:lnTo>
                  <a:pt x="0" y="406768"/>
                </a:lnTo>
                <a:lnTo>
                  <a:pt x="160527" y="405549"/>
                </a:lnTo>
                <a:lnTo>
                  <a:pt x="219445" y="398975"/>
                </a:lnTo>
                <a:lnTo>
                  <a:pt x="271250" y="385640"/>
                </a:lnTo>
                <a:lnTo>
                  <a:pt x="316011" y="365992"/>
                </a:lnTo>
                <a:lnTo>
                  <a:pt x="353797" y="340481"/>
                </a:lnTo>
                <a:lnTo>
                  <a:pt x="384678" y="309555"/>
                </a:lnTo>
                <a:lnTo>
                  <a:pt x="408722" y="273663"/>
                </a:lnTo>
                <a:lnTo>
                  <a:pt x="425999" y="233254"/>
                </a:lnTo>
                <a:lnTo>
                  <a:pt x="436576" y="188776"/>
                </a:lnTo>
                <a:lnTo>
                  <a:pt x="440524" y="140677"/>
                </a:lnTo>
                <a:lnTo>
                  <a:pt x="440816" y="0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22446" y="2891866"/>
            <a:ext cx="441325" cy="407034"/>
          </a:xfrm>
          <a:custGeom>
            <a:avLst/>
            <a:gdLst/>
            <a:ahLst/>
            <a:cxnLst/>
            <a:rect l="l" t="t" r="r" b="b"/>
            <a:pathLst>
              <a:path w="441325" h="407035">
                <a:moveTo>
                  <a:pt x="440816" y="0"/>
                </a:moveTo>
                <a:lnTo>
                  <a:pt x="280288" y="1219"/>
                </a:lnTo>
                <a:lnTo>
                  <a:pt x="221371" y="7796"/>
                </a:lnTo>
                <a:lnTo>
                  <a:pt x="169566" y="21133"/>
                </a:lnTo>
                <a:lnTo>
                  <a:pt x="124805" y="40781"/>
                </a:lnTo>
                <a:lnTo>
                  <a:pt x="87018" y="66292"/>
                </a:lnTo>
                <a:lnTo>
                  <a:pt x="56136" y="97218"/>
                </a:lnTo>
                <a:lnTo>
                  <a:pt x="32090" y="133111"/>
                </a:lnTo>
                <a:lnTo>
                  <a:pt x="14811" y="173521"/>
                </a:lnTo>
                <a:lnTo>
                  <a:pt x="4231" y="218001"/>
                </a:lnTo>
                <a:lnTo>
                  <a:pt x="279" y="266103"/>
                </a:lnTo>
                <a:lnTo>
                  <a:pt x="0" y="406768"/>
                </a:lnTo>
                <a:lnTo>
                  <a:pt x="440816" y="406768"/>
                </a:lnTo>
                <a:lnTo>
                  <a:pt x="440816" y="0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322446" y="3196944"/>
            <a:ext cx="554355" cy="226060"/>
          </a:xfrm>
          <a:custGeom>
            <a:avLst/>
            <a:gdLst/>
            <a:ahLst/>
            <a:cxnLst/>
            <a:rect l="l" t="t" r="r" b="b"/>
            <a:pathLst>
              <a:path w="554354" h="226060">
                <a:moveTo>
                  <a:pt x="0" y="225985"/>
                </a:moveTo>
                <a:lnTo>
                  <a:pt x="553847" y="225985"/>
                </a:lnTo>
                <a:lnTo>
                  <a:pt x="553847" y="0"/>
                </a:lnTo>
                <a:lnTo>
                  <a:pt x="0" y="0"/>
                </a:lnTo>
                <a:lnTo>
                  <a:pt x="0" y="225985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232653" y="2891864"/>
            <a:ext cx="554355" cy="11430"/>
          </a:xfrm>
          <a:custGeom>
            <a:avLst/>
            <a:gdLst/>
            <a:ahLst/>
            <a:cxnLst/>
            <a:rect l="l" t="t" r="r" b="b"/>
            <a:pathLst>
              <a:path w="554354" h="11430">
                <a:moveTo>
                  <a:pt x="0" y="11302"/>
                </a:moveTo>
                <a:lnTo>
                  <a:pt x="553847" y="11302"/>
                </a:lnTo>
                <a:lnTo>
                  <a:pt x="553847" y="0"/>
                </a:lnTo>
                <a:lnTo>
                  <a:pt x="0" y="0"/>
                </a:lnTo>
                <a:lnTo>
                  <a:pt x="0" y="11302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69385" y="2903167"/>
            <a:ext cx="2317115" cy="497205"/>
          </a:xfrm>
          <a:custGeom>
            <a:avLst/>
            <a:gdLst/>
            <a:ahLst/>
            <a:cxnLst/>
            <a:rect l="l" t="t" r="r" b="b"/>
            <a:pathLst>
              <a:path w="2317115" h="497204">
                <a:moveTo>
                  <a:pt x="0" y="497168"/>
                </a:moveTo>
                <a:lnTo>
                  <a:pt x="2317115" y="497168"/>
                </a:lnTo>
                <a:lnTo>
                  <a:pt x="2317115" y="0"/>
                </a:lnTo>
                <a:lnTo>
                  <a:pt x="0" y="0"/>
                </a:lnTo>
                <a:lnTo>
                  <a:pt x="0" y="497168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469385" y="2922146"/>
            <a:ext cx="23171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100"/>
              </a:spcBef>
            </a:pPr>
            <a:r>
              <a:rPr sz="2800" spc="-105" dirty="0">
                <a:solidFill>
                  <a:srgbClr val="FFFFFF"/>
                </a:solidFill>
                <a:latin typeface="Arial"/>
                <a:cs typeface="Arial"/>
              </a:rPr>
              <a:t>Ceremonies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965700" y="4940300"/>
            <a:ext cx="3949700" cy="2095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063109" y="5038725"/>
            <a:ext cx="3673474" cy="18191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63109" y="5038725"/>
            <a:ext cx="3673475" cy="1819275"/>
          </a:xfrm>
          <a:custGeom>
            <a:avLst/>
            <a:gdLst/>
            <a:ahLst/>
            <a:cxnLst/>
            <a:rect l="l" t="t" r="r" b="b"/>
            <a:pathLst>
              <a:path w="3673475" h="1819275">
                <a:moveTo>
                  <a:pt x="0" y="271110"/>
                </a:moveTo>
                <a:lnTo>
                  <a:pt x="4369" y="222377"/>
                </a:lnTo>
                <a:lnTo>
                  <a:pt x="16966" y="176511"/>
                </a:lnTo>
                <a:lnTo>
                  <a:pt x="37026" y="134275"/>
                </a:lnTo>
                <a:lnTo>
                  <a:pt x="63782" y="96437"/>
                </a:lnTo>
                <a:lnTo>
                  <a:pt x="96469" y="63761"/>
                </a:lnTo>
                <a:lnTo>
                  <a:pt x="134320" y="37014"/>
                </a:lnTo>
                <a:lnTo>
                  <a:pt x="176569" y="16961"/>
                </a:lnTo>
                <a:lnTo>
                  <a:pt x="222451" y="4367"/>
                </a:lnTo>
                <a:lnTo>
                  <a:pt x="271200" y="0"/>
                </a:lnTo>
                <a:lnTo>
                  <a:pt x="3402271" y="0"/>
                </a:lnTo>
                <a:lnTo>
                  <a:pt x="3451020" y="4367"/>
                </a:lnTo>
                <a:lnTo>
                  <a:pt x="3496902" y="16961"/>
                </a:lnTo>
                <a:lnTo>
                  <a:pt x="3539151" y="37014"/>
                </a:lnTo>
                <a:lnTo>
                  <a:pt x="3577002" y="63761"/>
                </a:lnTo>
                <a:lnTo>
                  <a:pt x="3609688" y="96437"/>
                </a:lnTo>
                <a:lnTo>
                  <a:pt x="3636444" y="134275"/>
                </a:lnTo>
                <a:lnTo>
                  <a:pt x="3656503" y="176511"/>
                </a:lnTo>
                <a:lnTo>
                  <a:pt x="3669100" y="222377"/>
                </a:lnTo>
                <a:lnTo>
                  <a:pt x="3673470" y="271110"/>
                </a:lnTo>
                <a:lnTo>
                  <a:pt x="3673470" y="1548069"/>
                </a:lnTo>
                <a:lnTo>
                  <a:pt x="3669100" y="1596802"/>
                </a:lnTo>
                <a:lnTo>
                  <a:pt x="3656503" y="1642669"/>
                </a:lnTo>
                <a:lnTo>
                  <a:pt x="3636444" y="1684904"/>
                </a:lnTo>
                <a:lnTo>
                  <a:pt x="3609688" y="1722742"/>
                </a:lnTo>
                <a:lnTo>
                  <a:pt x="3577002" y="1755417"/>
                </a:lnTo>
                <a:lnTo>
                  <a:pt x="3539151" y="1782164"/>
                </a:lnTo>
                <a:lnTo>
                  <a:pt x="3496902" y="1802217"/>
                </a:lnTo>
                <a:lnTo>
                  <a:pt x="3451020" y="1814810"/>
                </a:lnTo>
                <a:lnTo>
                  <a:pt x="3402271" y="1819178"/>
                </a:lnTo>
                <a:lnTo>
                  <a:pt x="271200" y="1819178"/>
                </a:lnTo>
                <a:lnTo>
                  <a:pt x="222451" y="1814810"/>
                </a:lnTo>
                <a:lnTo>
                  <a:pt x="176569" y="1802217"/>
                </a:lnTo>
                <a:lnTo>
                  <a:pt x="134320" y="1782164"/>
                </a:lnTo>
                <a:lnTo>
                  <a:pt x="96469" y="1755417"/>
                </a:lnTo>
                <a:lnTo>
                  <a:pt x="63782" y="1722742"/>
                </a:lnTo>
                <a:lnTo>
                  <a:pt x="37026" y="1684904"/>
                </a:lnTo>
                <a:lnTo>
                  <a:pt x="16966" y="1642669"/>
                </a:lnTo>
                <a:lnTo>
                  <a:pt x="4369" y="1596802"/>
                </a:lnTo>
                <a:lnTo>
                  <a:pt x="0" y="1548069"/>
                </a:lnTo>
                <a:lnTo>
                  <a:pt x="0" y="271110"/>
                </a:lnTo>
                <a:close/>
              </a:path>
            </a:pathLst>
          </a:custGeom>
          <a:ln w="22828">
            <a:solidFill>
              <a:srgbClr val="003C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481320" y="5038722"/>
            <a:ext cx="1695450" cy="531495"/>
          </a:xfrm>
          <a:custGeom>
            <a:avLst/>
            <a:gdLst/>
            <a:ahLst/>
            <a:cxnLst/>
            <a:rect l="l" t="t" r="r" b="b"/>
            <a:pathLst>
              <a:path w="1695450" h="531495">
                <a:moveTo>
                  <a:pt x="0" y="531065"/>
                </a:moveTo>
                <a:lnTo>
                  <a:pt x="1695450" y="531065"/>
                </a:lnTo>
                <a:lnTo>
                  <a:pt x="1695450" y="0"/>
                </a:lnTo>
                <a:lnTo>
                  <a:pt x="0" y="0"/>
                </a:lnTo>
                <a:lnTo>
                  <a:pt x="0" y="531065"/>
                </a:lnTo>
                <a:close/>
              </a:path>
            </a:pathLst>
          </a:custGeom>
          <a:solidFill>
            <a:srgbClr val="003C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75043" y="5163019"/>
            <a:ext cx="441325" cy="407034"/>
          </a:xfrm>
          <a:custGeom>
            <a:avLst/>
            <a:gdLst/>
            <a:ahLst/>
            <a:cxnLst/>
            <a:rect l="l" t="t" r="r" b="b"/>
            <a:pathLst>
              <a:path w="441325" h="407035">
                <a:moveTo>
                  <a:pt x="440816" y="0"/>
                </a:moveTo>
                <a:lnTo>
                  <a:pt x="0" y="0"/>
                </a:lnTo>
                <a:lnTo>
                  <a:pt x="0" y="406768"/>
                </a:lnTo>
                <a:lnTo>
                  <a:pt x="160527" y="405549"/>
                </a:lnTo>
                <a:lnTo>
                  <a:pt x="219445" y="398975"/>
                </a:lnTo>
                <a:lnTo>
                  <a:pt x="271250" y="385640"/>
                </a:lnTo>
                <a:lnTo>
                  <a:pt x="316011" y="365992"/>
                </a:lnTo>
                <a:lnTo>
                  <a:pt x="353798" y="340481"/>
                </a:lnTo>
                <a:lnTo>
                  <a:pt x="384680" y="309555"/>
                </a:lnTo>
                <a:lnTo>
                  <a:pt x="408726" y="273663"/>
                </a:lnTo>
                <a:lnTo>
                  <a:pt x="426005" y="233254"/>
                </a:lnTo>
                <a:lnTo>
                  <a:pt x="436585" y="188776"/>
                </a:lnTo>
                <a:lnTo>
                  <a:pt x="440537" y="140677"/>
                </a:lnTo>
                <a:lnTo>
                  <a:pt x="440816" y="0"/>
                </a:lnTo>
                <a:close/>
              </a:path>
            </a:pathLst>
          </a:custGeom>
          <a:solidFill>
            <a:srgbClr val="003C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051805" y="5038725"/>
            <a:ext cx="441325" cy="407034"/>
          </a:xfrm>
          <a:custGeom>
            <a:avLst/>
            <a:gdLst/>
            <a:ahLst/>
            <a:cxnLst/>
            <a:rect l="l" t="t" r="r" b="b"/>
            <a:pathLst>
              <a:path w="441325" h="407035">
                <a:moveTo>
                  <a:pt x="440817" y="0"/>
                </a:moveTo>
                <a:lnTo>
                  <a:pt x="280289" y="1219"/>
                </a:lnTo>
                <a:lnTo>
                  <a:pt x="221371" y="7796"/>
                </a:lnTo>
                <a:lnTo>
                  <a:pt x="169566" y="21133"/>
                </a:lnTo>
                <a:lnTo>
                  <a:pt x="124805" y="40781"/>
                </a:lnTo>
                <a:lnTo>
                  <a:pt x="87019" y="66292"/>
                </a:lnTo>
                <a:lnTo>
                  <a:pt x="56138" y="97218"/>
                </a:lnTo>
                <a:lnTo>
                  <a:pt x="32094" y="133111"/>
                </a:lnTo>
                <a:lnTo>
                  <a:pt x="14817" y="173521"/>
                </a:lnTo>
                <a:lnTo>
                  <a:pt x="4240" y="218001"/>
                </a:lnTo>
                <a:lnTo>
                  <a:pt x="292" y="266103"/>
                </a:lnTo>
                <a:lnTo>
                  <a:pt x="0" y="406768"/>
                </a:lnTo>
                <a:lnTo>
                  <a:pt x="440817" y="406768"/>
                </a:lnTo>
                <a:lnTo>
                  <a:pt x="440817" y="0"/>
                </a:lnTo>
                <a:close/>
              </a:path>
            </a:pathLst>
          </a:custGeom>
          <a:solidFill>
            <a:srgbClr val="003C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051805" y="5343803"/>
            <a:ext cx="554355" cy="226060"/>
          </a:xfrm>
          <a:custGeom>
            <a:avLst/>
            <a:gdLst/>
            <a:ahLst/>
            <a:cxnLst/>
            <a:rect l="l" t="t" r="r" b="b"/>
            <a:pathLst>
              <a:path w="554354" h="226060">
                <a:moveTo>
                  <a:pt x="0" y="225985"/>
                </a:moveTo>
                <a:lnTo>
                  <a:pt x="553847" y="225985"/>
                </a:lnTo>
                <a:lnTo>
                  <a:pt x="553847" y="0"/>
                </a:lnTo>
                <a:lnTo>
                  <a:pt x="0" y="0"/>
                </a:lnTo>
                <a:lnTo>
                  <a:pt x="0" y="225985"/>
                </a:lnTo>
                <a:close/>
              </a:path>
            </a:pathLst>
          </a:custGeom>
          <a:solidFill>
            <a:srgbClr val="003C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62013" y="5038723"/>
            <a:ext cx="554355" cy="226060"/>
          </a:xfrm>
          <a:custGeom>
            <a:avLst/>
            <a:gdLst/>
            <a:ahLst/>
            <a:cxnLst/>
            <a:rect l="l" t="t" r="r" b="b"/>
            <a:pathLst>
              <a:path w="554354" h="226060">
                <a:moveTo>
                  <a:pt x="0" y="225985"/>
                </a:moveTo>
                <a:lnTo>
                  <a:pt x="553847" y="225985"/>
                </a:lnTo>
                <a:lnTo>
                  <a:pt x="553847" y="0"/>
                </a:lnTo>
                <a:lnTo>
                  <a:pt x="0" y="0"/>
                </a:lnTo>
                <a:lnTo>
                  <a:pt x="0" y="225985"/>
                </a:lnTo>
                <a:close/>
              </a:path>
            </a:pathLst>
          </a:custGeom>
          <a:solidFill>
            <a:srgbClr val="003C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81430" indent="-221615">
              <a:lnSpc>
                <a:spcPts val="2860"/>
              </a:lnSpc>
              <a:buSzPct val="120000"/>
              <a:buFont typeface="Trebuchet MS"/>
              <a:buChar char="•"/>
              <a:tabLst>
                <a:tab pos="1282065" algn="l"/>
              </a:tabLst>
            </a:pPr>
            <a:r>
              <a:rPr spc="-85" dirty="0"/>
              <a:t>Sprint</a:t>
            </a:r>
            <a:r>
              <a:rPr dirty="0"/>
              <a:t> </a:t>
            </a:r>
            <a:r>
              <a:rPr spc="-155" dirty="0"/>
              <a:t>planning</a:t>
            </a:r>
          </a:p>
          <a:p>
            <a:pPr marL="1281430" indent="-221615">
              <a:lnSpc>
                <a:spcPts val="3000"/>
              </a:lnSpc>
              <a:buSzPct val="120000"/>
              <a:buFont typeface="Trebuchet MS"/>
              <a:buChar char="•"/>
              <a:tabLst>
                <a:tab pos="1282065" algn="l"/>
              </a:tabLst>
            </a:pPr>
            <a:r>
              <a:rPr spc="-85" dirty="0"/>
              <a:t>Sprint</a:t>
            </a:r>
            <a:r>
              <a:rPr dirty="0"/>
              <a:t> </a:t>
            </a:r>
            <a:r>
              <a:rPr spc="-90" dirty="0"/>
              <a:t>review</a:t>
            </a:r>
          </a:p>
          <a:p>
            <a:pPr marL="1281430" indent="-221615">
              <a:lnSpc>
                <a:spcPts val="3000"/>
              </a:lnSpc>
              <a:buSzPct val="120000"/>
              <a:buFont typeface="Trebuchet MS"/>
              <a:buChar char="•"/>
              <a:tabLst>
                <a:tab pos="1282065" algn="l"/>
              </a:tabLst>
            </a:pPr>
            <a:r>
              <a:rPr spc="-85" dirty="0"/>
              <a:t>Sprint</a:t>
            </a:r>
            <a:r>
              <a:rPr dirty="0"/>
              <a:t> </a:t>
            </a:r>
            <a:r>
              <a:rPr spc="-75" dirty="0"/>
              <a:t>retrospective</a:t>
            </a:r>
          </a:p>
          <a:p>
            <a:pPr marL="1281430" indent="-221615">
              <a:lnSpc>
                <a:spcPts val="3360"/>
              </a:lnSpc>
              <a:buSzPct val="120000"/>
              <a:buFont typeface="Trebuchet MS"/>
              <a:buChar char="•"/>
              <a:tabLst>
                <a:tab pos="1282065" algn="l"/>
              </a:tabLst>
            </a:pPr>
            <a:r>
              <a:rPr spc="-90" dirty="0"/>
              <a:t>Daily </a:t>
            </a:r>
            <a:r>
              <a:rPr spc="-120" dirty="0"/>
              <a:t>scrum</a:t>
            </a:r>
            <a:r>
              <a:rPr spc="85" dirty="0"/>
              <a:t> </a:t>
            </a:r>
            <a:r>
              <a:rPr spc="-130" dirty="0"/>
              <a:t>meeting</a:t>
            </a:r>
          </a:p>
          <a:p>
            <a:pPr marL="2800350">
              <a:lnSpc>
                <a:spcPct val="100000"/>
              </a:lnSpc>
              <a:spcBef>
                <a:spcPts val="509"/>
              </a:spcBef>
            </a:pPr>
            <a:r>
              <a:rPr sz="2800" spc="-30" dirty="0">
                <a:solidFill>
                  <a:srgbClr val="FFFFFF"/>
                </a:solidFill>
              </a:rPr>
              <a:t>Artifacts</a:t>
            </a:r>
            <a:endParaRPr sz="2800"/>
          </a:p>
          <a:p>
            <a:pPr marL="2929255" lvl="1" indent="-140335">
              <a:lnSpc>
                <a:spcPts val="3360"/>
              </a:lnSpc>
              <a:spcBef>
                <a:spcPts val="310"/>
              </a:spcBef>
              <a:buSzPct val="120000"/>
              <a:buChar char="•"/>
              <a:tabLst>
                <a:tab pos="2929890" algn="l"/>
              </a:tabLst>
            </a:pPr>
            <a:r>
              <a:rPr sz="2500" spc="-85" dirty="0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150" dirty="0">
                <a:solidFill>
                  <a:srgbClr val="FFFFFF"/>
                </a:solidFill>
                <a:latin typeface="Arial"/>
                <a:cs typeface="Arial"/>
              </a:rPr>
              <a:t>backlog</a:t>
            </a:r>
            <a:endParaRPr sz="2500">
              <a:latin typeface="Arial"/>
              <a:cs typeface="Arial"/>
            </a:endParaRPr>
          </a:p>
          <a:p>
            <a:pPr marL="2929255" lvl="1" indent="-140335">
              <a:lnSpc>
                <a:spcPts val="3000"/>
              </a:lnSpc>
              <a:buSzPct val="120000"/>
              <a:buChar char="•"/>
              <a:tabLst>
                <a:tab pos="2929890" algn="l"/>
              </a:tabLst>
            </a:pPr>
            <a:r>
              <a:rPr sz="2500" spc="-85" dirty="0">
                <a:solidFill>
                  <a:srgbClr val="FFFFFF"/>
                </a:solidFill>
                <a:latin typeface="Arial"/>
                <a:cs typeface="Arial"/>
              </a:rPr>
              <a:t>Sprint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150" dirty="0">
                <a:solidFill>
                  <a:srgbClr val="FFFFFF"/>
                </a:solidFill>
                <a:latin typeface="Arial"/>
                <a:cs typeface="Arial"/>
              </a:rPr>
              <a:t>backlog</a:t>
            </a:r>
            <a:endParaRPr sz="2500">
              <a:latin typeface="Arial"/>
              <a:cs typeface="Arial"/>
            </a:endParaRPr>
          </a:p>
          <a:p>
            <a:pPr marL="2929255" lvl="1" indent="-140335">
              <a:lnSpc>
                <a:spcPts val="3360"/>
              </a:lnSpc>
              <a:buSzPct val="120000"/>
              <a:buChar char="•"/>
              <a:tabLst>
                <a:tab pos="2929890" algn="l"/>
              </a:tabLst>
            </a:pPr>
            <a:r>
              <a:rPr sz="2500" spc="-90" dirty="0">
                <a:solidFill>
                  <a:srgbClr val="FFFFFF"/>
                </a:solidFill>
                <a:latin typeface="Arial"/>
                <a:cs typeface="Arial"/>
              </a:rPr>
              <a:t>Burndown</a:t>
            </a:r>
            <a:r>
              <a:rPr sz="25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95" dirty="0">
                <a:solidFill>
                  <a:srgbClr val="FFFFFF"/>
                </a:solidFill>
                <a:latin typeface="Arial"/>
                <a:cs typeface="Arial"/>
              </a:rPr>
              <a:t>charts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71534" y="1103124"/>
            <a:ext cx="331977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85" dirty="0">
                <a:latin typeface="Trebuchet MS"/>
                <a:cs typeface="Trebuchet MS"/>
              </a:rPr>
              <a:t>Product</a:t>
            </a:r>
            <a:r>
              <a:rPr sz="4000" spc="-355" dirty="0">
                <a:latin typeface="Trebuchet MS"/>
                <a:cs typeface="Trebuchet MS"/>
              </a:rPr>
              <a:t> </a:t>
            </a:r>
            <a:r>
              <a:rPr sz="4000" spc="-190" dirty="0">
                <a:latin typeface="Trebuchet MS"/>
                <a:cs typeface="Trebuchet MS"/>
              </a:rPr>
              <a:t>backlog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94478" y="1886879"/>
            <a:ext cx="4032885" cy="361886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76225" indent="-263525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276225" algn="l"/>
                <a:tab pos="276860" algn="l"/>
              </a:tabLst>
            </a:pPr>
            <a:r>
              <a:rPr sz="2700" spc="-155" dirty="0">
                <a:latin typeface="Trebuchet MS"/>
                <a:cs typeface="Trebuchet MS"/>
              </a:rPr>
              <a:t>The</a:t>
            </a:r>
            <a:r>
              <a:rPr sz="2700" spc="-225" dirty="0">
                <a:latin typeface="Trebuchet MS"/>
                <a:cs typeface="Trebuchet MS"/>
              </a:rPr>
              <a:t> </a:t>
            </a:r>
            <a:r>
              <a:rPr sz="2700" spc="-120" dirty="0">
                <a:latin typeface="Trebuchet MS"/>
                <a:cs typeface="Trebuchet MS"/>
              </a:rPr>
              <a:t>requirements</a:t>
            </a:r>
            <a:endParaRPr sz="2700">
              <a:latin typeface="Trebuchet MS"/>
              <a:cs typeface="Trebuchet MS"/>
            </a:endParaRPr>
          </a:p>
          <a:p>
            <a:pPr marL="276225" marR="5080" indent="-263525">
              <a:lnSpc>
                <a:spcPct val="77100"/>
              </a:lnSpc>
              <a:spcBef>
                <a:spcPts val="1405"/>
              </a:spcBef>
              <a:buFont typeface="Arial"/>
              <a:buChar char="•"/>
              <a:tabLst>
                <a:tab pos="276225" algn="l"/>
                <a:tab pos="276860" algn="l"/>
              </a:tabLst>
            </a:pPr>
            <a:r>
              <a:rPr sz="2700" spc="-30" dirty="0">
                <a:latin typeface="Trebuchet MS"/>
                <a:cs typeface="Trebuchet MS"/>
              </a:rPr>
              <a:t>A</a:t>
            </a:r>
            <a:r>
              <a:rPr sz="2700" spc="-229" dirty="0">
                <a:latin typeface="Trebuchet MS"/>
                <a:cs typeface="Trebuchet MS"/>
              </a:rPr>
              <a:t> </a:t>
            </a:r>
            <a:r>
              <a:rPr sz="2700" spc="-145" dirty="0">
                <a:latin typeface="Trebuchet MS"/>
                <a:cs typeface="Trebuchet MS"/>
              </a:rPr>
              <a:t>list</a:t>
            </a:r>
            <a:r>
              <a:rPr sz="2700" spc="-215" dirty="0">
                <a:latin typeface="Trebuchet MS"/>
                <a:cs typeface="Trebuchet MS"/>
              </a:rPr>
              <a:t> </a:t>
            </a:r>
            <a:r>
              <a:rPr sz="2700" spc="-110" dirty="0">
                <a:latin typeface="Trebuchet MS"/>
                <a:cs typeface="Trebuchet MS"/>
              </a:rPr>
              <a:t>of</a:t>
            </a:r>
            <a:r>
              <a:rPr sz="2700" spc="-210" dirty="0">
                <a:latin typeface="Trebuchet MS"/>
                <a:cs typeface="Trebuchet MS"/>
              </a:rPr>
              <a:t> </a:t>
            </a:r>
            <a:r>
              <a:rPr sz="2700" spc="-165" dirty="0">
                <a:latin typeface="Trebuchet MS"/>
                <a:cs typeface="Trebuchet MS"/>
              </a:rPr>
              <a:t>all</a:t>
            </a:r>
            <a:r>
              <a:rPr sz="2700" spc="-210" dirty="0">
                <a:latin typeface="Trebuchet MS"/>
                <a:cs typeface="Trebuchet MS"/>
              </a:rPr>
              <a:t> </a:t>
            </a:r>
            <a:r>
              <a:rPr sz="2700" spc="-120" dirty="0">
                <a:latin typeface="Trebuchet MS"/>
                <a:cs typeface="Trebuchet MS"/>
              </a:rPr>
              <a:t>desired</a:t>
            </a:r>
            <a:r>
              <a:rPr sz="2700" spc="-225" dirty="0">
                <a:latin typeface="Trebuchet MS"/>
                <a:cs typeface="Trebuchet MS"/>
              </a:rPr>
              <a:t> </a:t>
            </a:r>
            <a:r>
              <a:rPr sz="2700" spc="-105" dirty="0">
                <a:latin typeface="Trebuchet MS"/>
                <a:cs typeface="Trebuchet MS"/>
              </a:rPr>
              <a:t>work</a:t>
            </a:r>
            <a:r>
              <a:rPr sz="2700" spc="-220" dirty="0">
                <a:latin typeface="Trebuchet MS"/>
                <a:cs typeface="Trebuchet MS"/>
              </a:rPr>
              <a:t> </a:t>
            </a:r>
            <a:r>
              <a:rPr sz="2700" spc="-50" dirty="0">
                <a:latin typeface="Trebuchet MS"/>
                <a:cs typeface="Trebuchet MS"/>
              </a:rPr>
              <a:t>on  </a:t>
            </a:r>
            <a:r>
              <a:rPr sz="2700" spc="-125" dirty="0">
                <a:latin typeface="Trebuchet MS"/>
                <a:cs typeface="Trebuchet MS"/>
              </a:rPr>
              <a:t>the</a:t>
            </a:r>
            <a:r>
              <a:rPr sz="2700" spc="-225" dirty="0">
                <a:latin typeface="Trebuchet MS"/>
                <a:cs typeface="Trebuchet MS"/>
              </a:rPr>
              <a:t> </a:t>
            </a:r>
            <a:r>
              <a:rPr sz="2700" spc="-170" dirty="0">
                <a:latin typeface="Trebuchet MS"/>
                <a:cs typeface="Trebuchet MS"/>
              </a:rPr>
              <a:t>project</a:t>
            </a:r>
            <a:endParaRPr sz="2700">
              <a:latin typeface="Trebuchet MS"/>
              <a:cs typeface="Trebuchet MS"/>
            </a:endParaRPr>
          </a:p>
          <a:p>
            <a:pPr marL="276225" marR="11430" indent="-263525">
              <a:lnSpc>
                <a:spcPct val="79200"/>
              </a:lnSpc>
              <a:spcBef>
                <a:spcPts val="1330"/>
              </a:spcBef>
              <a:buFont typeface="Arial"/>
              <a:buChar char="•"/>
              <a:tabLst>
                <a:tab pos="276225" algn="l"/>
                <a:tab pos="276860" algn="l"/>
              </a:tabLst>
            </a:pPr>
            <a:r>
              <a:rPr sz="2700" spc="-135" dirty="0">
                <a:latin typeface="Trebuchet MS"/>
                <a:cs typeface="Trebuchet MS"/>
              </a:rPr>
              <a:t>Ideally </a:t>
            </a:r>
            <a:r>
              <a:rPr sz="2700" spc="-125" dirty="0">
                <a:latin typeface="Trebuchet MS"/>
                <a:cs typeface="Trebuchet MS"/>
              </a:rPr>
              <a:t>expressed </a:t>
            </a:r>
            <a:r>
              <a:rPr sz="2700" spc="-95" dirty="0">
                <a:latin typeface="Trebuchet MS"/>
                <a:cs typeface="Trebuchet MS"/>
              </a:rPr>
              <a:t>such</a:t>
            </a:r>
            <a:r>
              <a:rPr sz="2700" spc="-385" dirty="0">
                <a:latin typeface="Trebuchet MS"/>
                <a:cs typeface="Trebuchet MS"/>
              </a:rPr>
              <a:t> </a:t>
            </a:r>
            <a:r>
              <a:rPr sz="2700" spc="-145" dirty="0">
                <a:latin typeface="Trebuchet MS"/>
                <a:cs typeface="Trebuchet MS"/>
              </a:rPr>
              <a:t>that  </a:t>
            </a:r>
            <a:r>
              <a:rPr sz="2700" spc="-140" dirty="0">
                <a:latin typeface="Trebuchet MS"/>
                <a:cs typeface="Trebuchet MS"/>
              </a:rPr>
              <a:t>each </a:t>
            </a:r>
            <a:r>
              <a:rPr sz="2700" spc="-145" dirty="0">
                <a:latin typeface="Trebuchet MS"/>
                <a:cs typeface="Trebuchet MS"/>
              </a:rPr>
              <a:t>item </a:t>
            </a:r>
            <a:r>
              <a:rPr sz="2700" spc="-80" dirty="0">
                <a:latin typeface="Trebuchet MS"/>
                <a:cs typeface="Trebuchet MS"/>
              </a:rPr>
              <a:t>has </a:t>
            </a:r>
            <a:r>
              <a:rPr sz="2700" spc="-135" dirty="0">
                <a:latin typeface="Trebuchet MS"/>
                <a:cs typeface="Trebuchet MS"/>
              </a:rPr>
              <a:t>value </a:t>
            </a:r>
            <a:r>
              <a:rPr sz="2700" spc="-114" dirty="0">
                <a:latin typeface="Trebuchet MS"/>
                <a:cs typeface="Trebuchet MS"/>
              </a:rPr>
              <a:t>to </a:t>
            </a:r>
            <a:r>
              <a:rPr sz="2700" spc="-125" dirty="0">
                <a:latin typeface="Trebuchet MS"/>
                <a:cs typeface="Trebuchet MS"/>
              </a:rPr>
              <a:t>the  </a:t>
            </a:r>
            <a:r>
              <a:rPr sz="2700" spc="-95" dirty="0">
                <a:latin typeface="Trebuchet MS"/>
                <a:cs typeface="Trebuchet MS"/>
              </a:rPr>
              <a:t>users </a:t>
            </a:r>
            <a:r>
              <a:rPr sz="2700" spc="-75" dirty="0">
                <a:latin typeface="Trebuchet MS"/>
                <a:cs typeface="Trebuchet MS"/>
              </a:rPr>
              <a:t>or </a:t>
            </a:r>
            <a:r>
              <a:rPr sz="2700" spc="-114" dirty="0">
                <a:latin typeface="Trebuchet MS"/>
                <a:cs typeface="Trebuchet MS"/>
              </a:rPr>
              <a:t>customers </a:t>
            </a:r>
            <a:r>
              <a:rPr sz="2700" spc="-110" dirty="0">
                <a:latin typeface="Trebuchet MS"/>
                <a:cs typeface="Trebuchet MS"/>
              </a:rPr>
              <a:t>of </a:t>
            </a:r>
            <a:r>
              <a:rPr sz="2700" spc="-130" dirty="0">
                <a:latin typeface="Trebuchet MS"/>
                <a:cs typeface="Trebuchet MS"/>
              </a:rPr>
              <a:t>the  </a:t>
            </a:r>
            <a:r>
              <a:rPr sz="2700" spc="-120" dirty="0">
                <a:latin typeface="Trebuchet MS"/>
                <a:cs typeface="Trebuchet MS"/>
              </a:rPr>
              <a:t>product</a:t>
            </a:r>
            <a:endParaRPr sz="2700">
              <a:latin typeface="Trebuchet MS"/>
              <a:cs typeface="Trebuchet MS"/>
            </a:endParaRPr>
          </a:p>
          <a:p>
            <a:pPr marL="276225" marR="213360" indent="-263525">
              <a:lnSpc>
                <a:spcPts val="2600"/>
              </a:lnSpc>
              <a:spcBef>
                <a:spcPts val="1180"/>
              </a:spcBef>
              <a:buFont typeface="Arial"/>
              <a:buChar char="•"/>
              <a:tabLst>
                <a:tab pos="276225" algn="l"/>
                <a:tab pos="276860" algn="l"/>
              </a:tabLst>
            </a:pPr>
            <a:r>
              <a:rPr sz="2700" spc="-140" dirty="0">
                <a:latin typeface="Trebuchet MS"/>
                <a:cs typeface="Trebuchet MS"/>
              </a:rPr>
              <a:t>Prioritized </a:t>
            </a:r>
            <a:r>
              <a:rPr sz="2700" spc="-110" dirty="0">
                <a:latin typeface="Trebuchet MS"/>
                <a:cs typeface="Trebuchet MS"/>
              </a:rPr>
              <a:t>by </a:t>
            </a:r>
            <a:r>
              <a:rPr sz="2700" spc="-125" dirty="0">
                <a:latin typeface="Trebuchet MS"/>
                <a:cs typeface="Trebuchet MS"/>
              </a:rPr>
              <a:t>the</a:t>
            </a:r>
            <a:r>
              <a:rPr sz="2700" spc="-445" dirty="0">
                <a:latin typeface="Trebuchet MS"/>
                <a:cs typeface="Trebuchet MS"/>
              </a:rPr>
              <a:t> </a:t>
            </a:r>
            <a:r>
              <a:rPr sz="2700" spc="-120" dirty="0">
                <a:latin typeface="Trebuchet MS"/>
                <a:cs typeface="Trebuchet MS"/>
              </a:rPr>
              <a:t>product  </a:t>
            </a:r>
            <a:r>
              <a:rPr sz="2700" spc="-95" dirty="0">
                <a:latin typeface="Trebuchet MS"/>
                <a:cs typeface="Trebuchet MS"/>
              </a:rPr>
              <a:t>owner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4478" y="5563640"/>
            <a:ext cx="4029075" cy="75438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276225" marR="5080" indent="-263525">
              <a:lnSpc>
                <a:spcPct val="77100"/>
              </a:lnSpc>
              <a:spcBef>
                <a:spcPts val="840"/>
              </a:spcBef>
              <a:buFont typeface="Arial"/>
              <a:buChar char="•"/>
              <a:tabLst>
                <a:tab pos="276225" algn="l"/>
                <a:tab pos="276860" algn="l"/>
              </a:tabLst>
            </a:pPr>
            <a:r>
              <a:rPr sz="2700" spc="-140" dirty="0">
                <a:latin typeface="Trebuchet MS"/>
                <a:cs typeface="Trebuchet MS"/>
              </a:rPr>
              <a:t>Reprioritized </a:t>
            </a:r>
            <a:r>
              <a:rPr sz="2700" spc="-165" dirty="0">
                <a:latin typeface="Trebuchet MS"/>
                <a:cs typeface="Trebuchet MS"/>
              </a:rPr>
              <a:t>at </a:t>
            </a:r>
            <a:r>
              <a:rPr sz="2700" spc="-125" dirty="0">
                <a:latin typeface="Trebuchet MS"/>
                <a:cs typeface="Trebuchet MS"/>
              </a:rPr>
              <a:t>the </a:t>
            </a:r>
            <a:r>
              <a:rPr sz="2700" spc="-140" dirty="0">
                <a:latin typeface="Trebuchet MS"/>
                <a:cs typeface="Trebuchet MS"/>
              </a:rPr>
              <a:t>start</a:t>
            </a:r>
            <a:r>
              <a:rPr sz="2700" spc="-470" dirty="0">
                <a:latin typeface="Trebuchet MS"/>
                <a:cs typeface="Trebuchet MS"/>
              </a:rPr>
              <a:t> </a:t>
            </a:r>
            <a:r>
              <a:rPr sz="2700" spc="-110" dirty="0">
                <a:latin typeface="Trebuchet MS"/>
                <a:cs typeface="Trebuchet MS"/>
              </a:rPr>
              <a:t>of  </a:t>
            </a:r>
            <a:r>
              <a:rPr sz="2700" spc="-140" dirty="0">
                <a:latin typeface="Trebuchet MS"/>
                <a:cs typeface="Trebuchet MS"/>
              </a:rPr>
              <a:t>each</a:t>
            </a:r>
            <a:r>
              <a:rPr sz="2700" spc="-215" dirty="0">
                <a:latin typeface="Trebuchet MS"/>
                <a:cs typeface="Trebuchet MS"/>
              </a:rPr>
              <a:t> </a:t>
            </a:r>
            <a:r>
              <a:rPr sz="2700" spc="-114" dirty="0">
                <a:latin typeface="Trebuchet MS"/>
                <a:cs typeface="Trebuchet MS"/>
              </a:rPr>
              <a:t>sprint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22756" y="3451174"/>
            <a:ext cx="4001262" cy="165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28800" y="5689600"/>
            <a:ext cx="2768600" cy="1181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25600" y="5626100"/>
            <a:ext cx="2971800" cy="1409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20875" y="5784476"/>
            <a:ext cx="2497963" cy="9039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20875" y="5784481"/>
            <a:ext cx="2498090" cy="904240"/>
          </a:xfrm>
          <a:prstGeom prst="rect">
            <a:avLst/>
          </a:prstGeom>
          <a:ln w="22827">
            <a:solidFill>
              <a:srgbClr val="003C83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R="191135">
              <a:lnSpc>
                <a:spcPts val="3300"/>
              </a:lnSpc>
              <a:spcBef>
                <a:spcPts val="295"/>
              </a:spcBef>
            </a:pPr>
            <a:r>
              <a:rPr sz="2800" spc="-140" dirty="0">
                <a:solidFill>
                  <a:srgbClr val="FFFFFF"/>
                </a:solidFill>
                <a:latin typeface="Arial"/>
                <a:cs typeface="Arial"/>
              </a:rPr>
              <a:t>This </a:t>
            </a:r>
            <a:r>
              <a:rPr sz="2800" spc="-170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800" spc="-85" dirty="0">
                <a:solidFill>
                  <a:srgbClr val="FFFFFF"/>
                </a:solidFill>
                <a:latin typeface="Arial"/>
                <a:cs typeface="Arial"/>
              </a:rPr>
              <a:t>the  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r>
              <a:rPr sz="28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Arial"/>
                <a:cs typeface="Arial"/>
              </a:rPr>
              <a:t>backlog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58531" y="4586757"/>
            <a:ext cx="421005" cy="1360805"/>
          </a:xfrm>
          <a:custGeom>
            <a:avLst/>
            <a:gdLst/>
            <a:ahLst/>
            <a:cxnLst/>
            <a:rect l="l" t="t" r="r" b="b"/>
            <a:pathLst>
              <a:path w="421005" h="1360804">
                <a:moveTo>
                  <a:pt x="62340" y="81533"/>
                </a:moveTo>
                <a:lnTo>
                  <a:pt x="26758" y="81533"/>
                </a:lnTo>
                <a:lnTo>
                  <a:pt x="387934" y="1360563"/>
                </a:lnTo>
                <a:lnTo>
                  <a:pt x="420903" y="1351254"/>
                </a:lnTo>
                <a:lnTo>
                  <a:pt x="62340" y="81533"/>
                </a:lnTo>
                <a:close/>
              </a:path>
              <a:path w="421005" h="1360804">
                <a:moveTo>
                  <a:pt x="21526" y="0"/>
                </a:moveTo>
                <a:lnTo>
                  <a:pt x="0" y="112814"/>
                </a:lnTo>
                <a:lnTo>
                  <a:pt x="26758" y="81533"/>
                </a:lnTo>
                <a:lnTo>
                  <a:pt x="62340" y="81533"/>
                </a:lnTo>
                <a:lnTo>
                  <a:pt x="59715" y="72237"/>
                </a:lnTo>
                <a:lnTo>
                  <a:pt x="87345" y="72237"/>
                </a:lnTo>
                <a:lnTo>
                  <a:pt x="21526" y="0"/>
                </a:lnTo>
                <a:close/>
              </a:path>
              <a:path w="421005" h="1360804">
                <a:moveTo>
                  <a:pt x="87345" y="72237"/>
                </a:moveTo>
                <a:lnTo>
                  <a:pt x="59715" y="72237"/>
                </a:lnTo>
                <a:lnTo>
                  <a:pt x="98882" y="84899"/>
                </a:lnTo>
                <a:lnTo>
                  <a:pt x="87345" y="72237"/>
                </a:lnTo>
                <a:close/>
              </a:path>
            </a:pathLst>
          </a:custGeom>
          <a:solidFill>
            <a:srgbClr val="033F7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1182" y="1103124"/>
            <a:ext cx="53193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45" dirty="0">
                <a:latin typeface="Trebuchet MS"/>
                <a:cs typeface="Trebuchet MS"/>
              </a:rPr>
              <a:t>A </a:t>
            </a:r>
            <a:r>
              <a:rPr sz="4000" spc="-175" dirty="0">
                <a:latin typeface="Trebuchet MS"/>
                <a:cs typeface="Trebuchet MS"/>
              </a:rPr>
              <a:t>sample </a:t>
            </a:r>
            <a:r>
              <a:rPr sz="4000" spc="-180" dirty="0">
                <a:latin typeface="Trebuchet MS"/>
                <a:cs typeface="Trebuchet MS"/>
              </a:rPr>
              <a:t>product</a:t>
            </a:r>
            <a:r>
              <a:rPr sz="4000" spc="-750" dirty="0">
                <a:latin typeface="Trebuchet MS"/>
                <a:cs typeface="Trebuchet MS"/>
              </a:rPr>
              <a:t> </a:t>
            </a:r>
            <a:r>
              <a:rPr sz="4000" spc="-190" dirty="0">
                <a:latin typeface="Trebuchet MS"/>
                <a:cs typeface="Trebuchet MS"/>
              </a:rPr>
              <a:t>backlog</a:t>
            </a:r>
            <a:endParaRPr sz="4000">
              <a:latin typeface="Trebuchet MS"/>
              <a:cs typeface="Trebuchet MS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171937" y="1853899"/>
          <a:ext cx="7887970" cy="4772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2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6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9760">
                <a:tc>
                  <a:txBody>
                    <a:bodyPr/>
                    <a:lstStyle/>
                    <a:p>
                      <a:pPr marL="191452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3200" spc="-1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Backlog</a:t>
                      </a:r>
                      <a:r>
                        <a:rPr sz="3200" spc="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3200" spc="-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item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L w="28575">
                      <a:solidFill>
                        <a:srgbClr val="003C83"/>
                      </a:solidFill>
                      <a:prstDash val="solid"/>
                    </a:lnL>
                    <a:lnR w="28575">
                      <a:solidFill>
                        <a:srgbClr val="003C83"/>
                      </a:solidFill>
                      <a:prstDash val="solid"/>
                    </a:lnR>
                    <a:lnT w="28575">
                      <a:solidFill>
                        <a:srgbClr val="003C83"/>
                      </a:solidFill>
                      <a:prstDash val="solid"/>
                    </a:lnT>
                    <a:lnB w="28575">
                      <a:solidFill>
                        <a:srgbClr val="003C83"/>
                      </a:solidFill>
                      <a:prstDash val="solid"/>
                    </a:lnB>
                    <a:solidFill>
                      <a:srgbClr val="3C88DC"/>
                    </a:solidFil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3200" spc="-1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Estimate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L w="28575">
                      <a:solidFill>
                        <a:srgbClr val="003C83"/>
                      </a:solidFill>
                      <a:prstDash val="solid"/>
                    </a:lnL>
                    <a:lnR w="28575">
                      <a:solidFill>
                        <a:srgbClr val="003C83"/>
                      </a:solidFill>
                      <a:prstDash val="solid"/>
                    </a:lnR>
                    <a:lnT w="28575">
                      <a:solidFill>
                        <a:srgbClr val="003C83"/>
                      </a:solidFill>
                      <a:prstDash val="solid"/>
                    </a:lnT>
                    <a:lnB w="28575">
                      <a:solidFill>
                        <a:srgbClr val="003C83"/>
                      </a:solidFill>
                      <a:prstDash val="solid"/>
                    </a:lnB>
                    <a:solidFill>
                      <a:srgbClr val="3C8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500" spc="-5" dirty="0">
                          <a:latin typeface="Arial"/>
                          <a:cs typeface="Arial"/>
                        </a:rPr>
                        <a:t>Allow </a:t>
                      </a:r>
                      <a:r>
                        <a:rPr sz="2500" spc="-32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2500" spc="-155" dirty="0">
                          <a:latin typeface="Arial"/>
                          <a:cs typeface="Arial"/>
                        </a:rPr>
                        <a:t>guest </a:t>
                      </a:r>
                      <a:r>
                        <a:rPr sz="2500" spc="6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2500" spc="-190" dirty="0">
                          <a:latin typeface="Arial"/>
                          <a:cs typeface="Arial"/>
                        </a:rPr>
                        <a:t>make </a:t>
                      </a:r>
                      <a:r>
                        <a:rPr sz="2500" spc="-32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500" spc="-1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500" spc="-70" dirty="0">
                          <a:latin typeface="Arial"/>
                          <a:cs typeface="Arial"/>
                        </a:rPr>
                        <a:t>reservation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3C83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3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3C83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0085"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2500" spc="-140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2500" spc="-32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2500" spc="-155" dirty="0">
                          <a:latin typeface="Arial"/>
                          <a:cs typeface="Arial"/>
                        </a:rPr>
                        <a:t>guest, </a:t>
                      </a:r>
                      <a:r>
                        <a:rPr sz="2500" spc="-70" dirty="0">
                          <a:latin typeface="Arial"/>
                          <a:cs typeface="Arial"/>
                        </a:rPr>
                        <a:t>I </a:t>
                      </a:r>
                      <a:r>
                        <a:rPr sz="2500" spc="-75" dirty="0">
                          <a:latin typeface="Arial"/>
                          <a:cs typeface="Arial"/>
                        </a:rPr>
                        <a:t>want </a:t>
                      </a:r>
                      <a:r>
                        <a:rPr sz="2500" spc="6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2500" spc="-155" dirty="0">
                          <a:latin typeface="Arial"/>
                          <a:cs typeface="Arial"/>
                        </a:rPr>
                        <a:t>cancel </a:t>
                      </a:r>
                      <a:r>
                        <a:rPr sz="2500" spc="-32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500" spc="-20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500" spc="-75" dirty="0">
                          <a:latin typeface="Arial"/>
                          <a:cs typeface="Arial"/>
                        </a:rPr>
                        <a:t>reservation.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13462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5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13462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4390">
                <a:tc>
                  <a:txBody>
                    <a:bodyPr/>
                    <a:lstStyle/>
                    <a:p>
                      <a:pPr marL="147955" marR="290830">
                        <a:lnSpc>
                          <a:spcPct val="103299"/>
                        </a:lnSpc>
                        <a:spcBef>
                          <a:spcPts val="55"/>
                        </a:spcBef>
                      </a:pPr>
                      <a:r>
                        <a:rPr sz="2500" spc="-140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2500" spc="-32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2500" spc="-155" dirty="0">
                          <a:latin typeface="Arial"/>
                          <a:cs typeface="Arial"/>
                        </a:rPr>
                        <a:t>guest, </a:t>
                      </a:r>
                      <a:r>
                        <a:rPr sz="2500" spc="-70" dirty="0">
                          <a:latin typeface="Arial"/>
                          <a:cs typeface="Arial"/>
                        </a:rPr>
                        <a:t>I </a:t>
                      </a:r>
                      <a:r>
                        <a:rPr sz="2500" spc="-75" dirty="0">
                          <a:latin typeface="Arial"/>
                          <a:cs typeface="Arial"/>
                        </a:rPr>
                        <a:t>want </a:t>
                      </a:r>
                      <a:r>
                        <a:rPr sz="2500" spc="6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2500" spc="-204" dirty="0">
                          <a:latin typeface="Arial"/>
                          <a:cs typeface="Arial"/>
                        </a:rPr>
                        <a:t>change </a:t>
                      </a:r>
                      <a:r>
                        <a:rPr sz="2500" spc="-6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2500" spc="-150" dirty="0">
                          <a:latin typeface="Arial"/>
                          <a:cs typeface="Arial"/>
                        </a:rPr>
                        <a:t>dates </a:t>
                      </a:r>
                      <a:r>
                        <a:rPr sz="2500" spc="-3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2500" spc="-325" dirty="0">
                          <a:latin typeface="Arial"/>
                          <a:cs typeface="Arial"/>
                        </a:rPr>
                        <a:t>a  </a:t>
                      </a:r>
                      <a:r>
                        <a:rPr sz="2500" spc="-75" dirty="0">
                          <a:latin typeface="Arial"/>
                          <a:cs typeface="Arial"/>
                        </a:rPr>
                        <a:t>reservation.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1664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3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21145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4390">
                <a:tc>
                  <a:txBody>
                    <a:bodyPr/>
                    <a:lstStyle/>
                    <a:p>
                      <a:pPr marL="147955" marR="716915">
                        <a:lnSpc>
                          <a:spcPct val="103299"/>
                        </a:lnSpc>
                        <a:spcBef>
                          <a:spcPts val="55"/>
                        </a:spcBef>
                      </a:pPr>
                      <a:r>
                        <a:rPr sz="2500" spc="-140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2500" spc="-32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2500" spc="-35" dirty="0">
                          <a:latin typeface="Arial"/>
                          <a:cs typeface="Arial"/>
                        </a:rPr>
                        <a:t>hotel </a:t>
                      </a:r>
                      <a:r>
                        <a:rPr sz="2500" spc="-130" dirty="0">
                          <a:latin typeface="Arial"/>
                          <a:cs typeface="Arial"/>
                        </a:rPr>
                        <a:t>employee, </a:t>
                      </a:r>
                      <a:r>
                        <a:rPr sz="2500" spc="-70" dirty="0">
                          <a:latin typeface="Arial"/>
                          <a:cs typeface="Arial"/>
                        </a:rPr>
                        <a:t>I </a:t>
                      </a:r>
                      <a:r>
                        <a:rPr sz="2500" spc="-200" dirty="0">
                          <a:latin typeface="Arial"/>
                          <a:cs typeface="Arial"/>
                        </a:rPr>
                        <a:t>can </a:t>
                      </a:r>
                      <a:r>
                        <a:rPr sz="2500" spc="-35" dirty="0">
                          <a:latin typeface="Arial"/>
                          <a:cs typeface="Arial"/>
                        </a:rPr>
                        <a:t>run </a:t>
                      </a:r>
                      <a:r>
                        <a:rPr sz="2500" spc="-254" dirty="0">
                          <a:latin typeface="Arial"/>
                          <a:cs typeface="Arial"/>
                        </a:rPr>
                        <a:t>RevPAR  </a:t>
                      </a:r>
                      <a:r>
                        <a:rPr sz="2500" spc="-20" dirty="0">
                          <a:latin typeface="Arial"/>
                          <a:cs typeface="Arial"/>
                        </a:rPr>
                        <a:t>reports</a:t>
                      </a:r>
                      <a:r>
                        <a:rPr sz="25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500" spc="-105" dirty="0">
                          <a:latin typeface="Arial"/>
                          <a:cs typeface="Arial"/>
                        </a:rPr>
                        <a:t>(revenue-per-available-room)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1665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8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2114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500" spc="-90" dirty="0">
                          <a:latin typeface="Arial"/>
                          <a:cs typeface="Arial"/>
                        </a:rPr>
                        <a:t>Improve </a:t>
                      </a:r>
                      <a:r>
                        <a:rPr sz="2500" spc="-70" dirty="0">
                          <a:latin typeface="Arial"/>
                          <a:cs typeface="Arial"/>
                        </a:rPr>
                        <a:t>exception</a:t>
                      </a:r>
                      <a:r>
                        <a:rPr sz="2500" spc="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500" spc="-145" dirty="0">
                          <a:latin typeface="Arial"/>
                          <a:cs typeface="Arial"/>
                        </a:rPr>
                        <a:t>handling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190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8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190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500" spc="-150" dirty="0">
                          <a:latin typeface="Arial"/>
                          <a:cs typeface="Arial"/>
                        </a:rPr>
                        <a:t>...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190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500" spc="-130" dirty="0">
                          <a:latin typeface="Arial"/>
                          <a:cs typeface="Arial"/>
                        </a:rPr>
                        <a:t>30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190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500" spc="-150" dirty="0">
                          <a:latin typeface="Arial"/>
                          <a:cs typeface="Arial"/>
                        </a:rPr>
                        <a:t>...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190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500" spc="-130" dirty="0">
                          <a:latin typeface="Arial"/>
                          <a:cs typeface="Arial"/>
                        </a:rPr>
                        <a:t>50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190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3417" y="1170566"/>
            <a:ext cx="489521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45" dirty="0">
                <a:latin typeface="Trebuchet MS"/>
                <a:cs typeface="Trebuchet MS"/>
              </a:rPr>
              <a:t>Managing </a:t>
            </a:r>
            <a:r>
              <a:rPr sz="3200" b="1" spc="-175" dirty="0">
                <a:latin typeface="Trebuchet MS"/>
                <a:cs typeface="Trebuchet MS"/>
              </a:rPr>
              <a:t>the </a:t>
            </a:r>
            <a:r>
              <a:rPr sz="3200" b="1" spc="-155" dirty="0">
                <a:latin typeface="Trebuchet MS"/>
                <a:cs typeface="Trebuchet MS"/>
              </a:rPr>
              <a:t>sprint</a:t>
            </a:r>
            <a:r>
              <a:rPr sz="3200" b="1" spc="-434" dirty="0">
                <a:latin typeface="Trebuchet MS"/>
                <a:cs typeface="Trebuchet MS"/>
              </a:rPr>
              <a:t> </a:t>
            </a:r>
            <a:r>
              <a:rPr sz="3200" b="1" spc="-145" dirty="0">
                <a:latin typeface="Trebuchet MS"/>
                <a:cs typeface="Trebuchet MS"/>
              </a:rPr>
              <a:t>backlog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7406" y="1723962"/>
            <a:ext cx="7901940" cy="469773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321945" indent="-309245">
              <a:lnSpc>
                <a:spcPct val="100000"/>
              </a:lnSpc>
              <a:spcBef>
                <a:spcPts val="915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z="2900" spc="-110" dirty="0">
                <a:latin typeface="Trebuchet MS"/>
                <a:cs typeface="Trebuchet MS"/>
              </a:rPr>
              <a:t>Individuals</a:t>
            </a:r>
            <a:r>
              <a:rPr sz="2900" spc="-229" dirty="0">
                <a:latin typeface="Trebuchet MS"/>
                <a:cs typeface="Trebuchet MS"/>
              </a:rPr>
              <a:t> </a:t>
            </a:r>
            <a:r>
              <a:rPr sz="2900" spc="-95" dirty="0">
                <a:latin typeface="Trebuchet MS"/>
                <a:cs typeface="Trebuchet MS"/>
              </a:rPr>
              <a:t>sign</a:t>
            </a:r>
            <a:r>
              <a:rPr sz="2900" spc="-220" dirty="0">
                <a:latin typeface="Trebuchet MS"/>
                <a:cs typeface="Trebuchet MS"/>
              </a:rPr>
              <a:t> </a:t>
            </a:r>
            <a:r>
              <a:rPr sz="2900" spc="-80" dirty="0">
                <a:latin typeface="Trebuchet MS"/>
                <a:cs typeface="Trebuchet MS"/>
              </a:rPr>
              <a:t>up</a:t>
            </a:r>
            <a:r>
              <a:rPr sz="2900" spc="-220" dirty="0">
                <a:latin typeface="Trebuchet MS"/>
                <a:cs typeface="Trebuchet MS"/>
              </a:rPr>
              <a:t> </a:t>
            </a:r>
            <a:r>
              <a:rPr sz="2900" spc="-135" dirty="0">
                <a:latin typeface="Trebuchet MS"/>
                <a:cs typeface="Trebuchet MS"/>
              </a:rPr>
              <a:t>for</a:t>
            </a:r>
            <a:r>
              <a:rPr sz="2900" spc="-229" dirty="0">
                <a:latin typeface="Trebuchet MS"/>
                <a:cs typeface="Trebuchet MS"/>
              </a:rPr>
              <a:t> </a:t>
            </a:r>
            <a:r>
              <a:rPr sz="2900" spc="-110" dirty="0">
                <a:latin typeface="Trebuchet MS"/>
                <a:cs typeface="Trebuchet MS"/>
              </a:rPr>
              <a:t>work</a:t>
            </a:r>
            <a:r>
              <a:rPr sz="2900" spc="-225" dirty="0">
                <a:latin typeface="Trebuchet MS"/>
                <a:cs typeface="Trebuchet MS"/>
              </a:rPr>
              <a:t> </a:t>
            </a:r>
            <a:r>
              <a:rPr sz="2900" spc="-114" dirty="0">
                <a:latin typeface="Trebuchet MS"/>
                <a:cs typeface="Trebuchet MS"/>
              </a:rPr>
              <a:t>of</a:t>
            </a:r>
            <a:r>
              <a:rPr sz="2900" spc="-225" dirty="0">
                <a:latin typeface="Trebuchet MS"/>
                <a:cs typeface="Trebuchet MS"/>
              </a:rPr>
              <a:t> </a:t>
            </a:r>
            <a:r>
              <a:rPr sz="2900" spc="-140" dirty="0">
                <a:latin typeface="Trebuchet MS"/>
                <a:cs typeface="Trebuchet MS"/>
              </a:rPr>
              <a:t>their</a:t>
            </a:r>
            <a:r>
              <a:rPr sz="2900" spc="-229" dirty="0">
                <a:latin typeface="Trebuchet MS"/>
                <a:cs typeface="Trebuchet MS"/>
              </a:rPr>
              <a:t> </a:t>
            </a:r>
            <a:r>
              <a:rPr sz="2900" spc="-70" dirty="0">
                <a:latin typeface="Trebuchet MS"/>
                <a:cs typeface="Trebuchet MS"/>
              </a:rPr>
              <a:t>own</a:t>
            </a:r>
            <a:r>
              <a:rPr sz="2900" spc="-220" dirty="0">
                <a:latin typeface="Trebuchet MS"/>
                <a:cs typeface="Trebuchet MS"/>
              </a:rPr>
              <a:t> </a:t>
            </a:r>
            <a:r>
              <a:rPr sz="2900" spc="-95" dirty="0">
                <a:latin typeface="Trebuchet MS"/>
                <a:cs typeface="Trebuchet MS"/>
              </a:rPr>
              <a:t>choosing</a:t>
            </a:r>
            <a:endParaRPr sz="2900">
              <a:latin typeface="Trebuchet MS"/>
              <a:cs typeface="Trebuchet MS"/>
            </a:endParaRPr>
          </a:p>
          <a:p>
            <a:pPr marL="370840">
              <a:lnSpc>
                <a:spcPct val="100000"/>
              </a:lnSpc>
              <a:spcBef>
                <a:spcPts val="819"/>
              </a:spcBef>
            </a:pPr>
            <a:r>
              <a:rPr sz="2900" dirty="0">
                <a:latin typeface="Arial"/>
                <a:cs typeface="Arial"/>
              </a:rPr>
              <a:t>–</a:t>
            </a:r>
            <a:r>
              <a:rPr sz="2900" spc="-395" dirty="0">
                <a:latin typeface="Arial"/>
                <a:cs typeface="Arial"/>
              </a:rPr>
              <a:t> </a:t>
            </a:r>
            <a:r>
              <a:rPr sz="2900" spc="-85" dirty="0">
                <a:latin typeface="Trebuchet MS"/>
                <a:cs typeface="Trebuchet MS"/>
              </a:rPr>
              <a:t>Work</a:t>
            </a:r>
            <a:r>
              <a:rPr sz="2900" spc="-229" dirty="0">
                <a:latin typeface="Trebuchet MS"/>
                <a:cs typeface="Trebuchet MS"/>
              </a:rPr>
              <a:t> </a:t>
            </a:r>
            <a:r>
              <a:rPr sz="2900" spc="-105" dirty="0">
                <a:latin typeface="Trebuchet MS"/>
                <a:cs typeface="Trebuchet MS"/>
              </a:rPr>
              <a:t>is</a:t>
            </a:r>
            <a:r>
              <a:rPr sz="2900" spc="-225" dirty="0">
                <a:latin typeface="Trebuchet MS"/>
                <a:cs typeface="Trebuchet MS"/>
              </a:rPr>
              <a:t> </a:t>
            </a:r>
            <a:r>
              <a:rPr sz="2900" spc="-130" dirty="0">
                <a:latin typeface="Trebuchet MS"/>
                <a:cs typeface="Trebuchet MS"/>
              </a:rPr>
              <a:t>never</a:t>
            </a:r>
            <a:r>
              <a:rPr sz="2900" spc="-229" dirty="0">
                <a:latin typeface="Trebuchet MS"/>
                <a:cs typeface="Trebuchet MS"/>
              </a:rPr>
              <a:t> </a:t>
            </a:r>
            <a:r>
              <a:rPr sz="2900" spc="-100" dirty="0">
                <a:latin typeface="Trebuchet MS"/>
                <a:cs typeface="Trebuchet MS"/>
              </a:rPr>
              <a:t>assigned</a:t>
            </a:r>
            <a:endParaRPr sz="2900">
              <a:latin typeface="Trebuchet MS"/>
              <a:cs typeface="Trebuchet MS"/>
            </a:endParaRPr>
          </a:p>
          <a:p>
            <a:pPr marL="321945" indent="-309245">
              <a:lnSpc>
                <a:spcPct val="100000"/>
              </a:lnSpc>
              <a:spcBef>
                <a:spcPts val="919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z="2900" spc="-145" dirty="0">
                <a:latin typeface="Trebuchet MS"/>
                <a:cs typeface="Trebuchet MS"/>
              </a:rPr>
              <a:t>Estimated </a:t>
            </a:r>
            <a:r>
              <a:rPr sz="2900" spc="-110" dirty="0">
                <a:latin typeface="Trebuchet MS"/>
                <a:cs typeface="Trebuchet MS"/>
              </a:rPr>
              <a:t>work </a:t>
            </a:r>
            <a:r>
              <a:rPr sz="2900" spc="-125" dirty="0">
                <a:latin typeface="Trebuchet MS"/>
                <a:cs typeface="Trebuchet MS"/>
              </a:rPr>
              <a:t>remaining </a:t>
            </a:r>
            <a:r>
              <a:rPr sz="2900" spc="-105" dirty="0">
                <a:latin typeface="Trebuchet MS"/>
                <a:cs typeface="Trebuchet MS"/>
              </a:rPr>
              <a:t>is </a:t>
            </a:r>
            <a:r>
              <a:rPr sz="2900" spc="-125" dirty="0">
                <a:latin typeface="Trebuchet MS"/>
                <a:cs typeface="Trebuchet MS"/>
              </a:rPr>
              <a:t>updated</a:t>
            </a:r>
            <a:r>
              <a:rPr sz="2900" spc="-640" dirty="0">
                <a:latin typeface="Trebuchet MS"/>
                <a:cs typeface="Trebuchet MS"/>
              </a:rPr>
              <a:t> </a:t>
            </a:r>
            <a:r>
              <a:rPr sz="2900" spc="-145" dirty="0">
                <a:latin typeface="Trebuchet MS"/>
                <a:cs typeface="Trebuchet MS"/>
              </a:rPr>
              <a:t>daily</a:t>
            </a:r>
            <a:endParaRPr sz="2900">
              <a:latin typeface="Trebuchet MS"/>
              <a:cs typeface="Trebuchet MS"/>
            </a:endParaRPr>
          </a:p>
          <a:p>
            <a:pPr marL="321945" marR="287655" indent="-309245">
              <a:lnSpc>
                <a:spcPts val="3100"/>
              </a:lnSpc>
              <a:spcBef>
                <a:spcPts val="1340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z="2900" spc="-95" dirty="0">
                <a:latin typeface="Trebuchet MS"/>
                <a:cs typeface="Trebuchet MS"/>
              </a:rPr>
              <a:t>Any</a:t>
            </a:r>
            <a:r>
              <a:rPr sz="2900" spc="-229" dirty="0">
                <a:latin typeface="Trebuchet MS"/>
                <a:cs typeface="Trebuchet MS"/>
              </a:rPr>
              <a:t> </a:t>
            </a:r>
            <a:r>
              <a:rPr sz="2900" spc="-150" dirty="0">
                <a:latin typeface="Trebuchet MS"/>
                <a:cs typeface="Trebuchet MS"/>
              </a:rPr>
              <a:t>team</a:t>
            </a:r>
            <a:r>
              <a:rPr sz="2900" spc="-229" dirty="0">
                <a:latin typeface="Trebuchet MS"/>
                <a:cs typeface="Trebuchet MS"/>
              </a:rPr>
              <a:t> </a:t>
            </a:r>
            <a:r>
              <a:rPr sz="2900" spc="-120" dirty="0">
                <a:latin typeface="Trebuchet MS"/>
                <a:cs typeface="Trebuchet MS"/>
              </a:rPr>
              <a:t>member</a:t>
            </a:r>
            <a:r>
              <a:rPr sz="2900" spc="-229" dirty="0">
                <a:latin typeface="Trebuchet MS"/>
                <a:cs typeface="Trebuchet MS"/>
              </a:rPr>
              <a:t> </a:t>
            </a:r>
            <a:r>
              <a:rPr sz="2900" spc="-150" dirty="0">
                <a:latin typeface="Trebuchet MS"/>
                <a:cs typeface="Trebuchet MS"/>
              </a:rPr>
              <a:t>can</a:t>
            </a:r>
            <a:r>
              <a:rPr sz="2900" spc="-225" dirty="0">
                <a:latin typeface="Trebuchet MS"/>
                <a:cs typeface="Trebuchet MS"/>
              </a:rPr>
              <a:t> </a:t>
            </a:r>
            <a:r>
              <a:rPr sz="2900" spc="-170" dirty="0">
                <a:latin typeface="Trebuchet MS"/>
                <a:cs typeface="Trebuchet MS"/>
              </a:rPr>
              <a:t>add,</a:t>
            </a:r>
            <a:r>
              <a:rPr sz="2900" spc="-229" dirty="0">
                <a:latin typeface="Trebuchet MS"/>
                <a:cs typeface="Trebuchet MS"/>
              </a:rPr>
              <a:t> </a:t>
            </a:r>
            <a:r>
              <a:rPr sz="2900" spc="-160" dirty="0">
                <a:latin typeface="Trebuchet MS"/>
                <a:cs typeface="Trebuchet MS"/>
              </a:rPr>
              <a:t>delete</a:t>
            </a:r>
            <a:r>
              <a:rPr sz="2900" spc="-229" dirty="0">
                <a:latin typeface="Trebuchet MS"/>
                <a:cs typeface="Trebuchet MS"/>
              </a:rPr>
              <a:t> </a:t>
            </a:r>
            <a:r>
              <a:rPr sz="2900" spc="-80" dirty="0">
                <a:latin typeface="Trebuchet MS"/>
                <a:cs typeface="Trebuchet MS"/>
              </a:rPr>
              <a:t>or</a:t>
            </a:r>
            <a:r>
              <a:rPr sz="2900" spc="-235" dirty="0">
                <a:latin typeface="Trebuchet MS"/>
                <a:cs typeface="Trebuchet MS"/>
              </a:rPr>
              <a:t> </a:t>
            </a:r>
            <a:r>
              <a:rPr sz="2900" spc="-125" dirty="0">
                <a:latin typeface="Trebuchet MS"/>
                <a:cs typeface="Trebuchet MS"/>
              </a:rPr>
              <a:t>change</a:t>
            </a:r>
            <a:r>
              <a:rPr sz="2900" spc="-235" dirty="0">
                <a:latin typeface="Trebuchet MS"/>
                <a:cs typeface="Trebuchet MS"/>
              </a:rPr>
              <a:t> </a:t>
            </a:r>
            <a:r>
              <a:rPr sz="2900" spc="-130" dirty="0">
                <a:latin typeface="Trebuchet MS"/>
                <a:cs typeface="Trebuchet MS"/>
              </a:rPr>
              <a:t>the  </a:t>
            </a:r>
            <a:r>
              <a:rPr sz="2900" spc="-120" dirty="0">
                <a:latin typeface="Trebuchet MS"/>
                <a:cs typeface="Trebuchet MS"/>
              </a:rPr>
              <a:t>sprint</a:t>
            </a:r>
            <a:r>
              <a:rPr sz="2900" spc="-225" dirty="0">
                <a:latin typeface="Trebuchet MS"/>
                <a:cs typeface="Trebuchet MS"/>
              </a:rPr>
              <a:t> </a:t>
            </a:r>
            <a:r>
              <a:rPr sz="2900" spc="-135" dirty="0">
                <a:latin typeface="Trebuchet MS"/>
                <a:cs typeface="Trebuchet MS"/>
              </a:rPr>
              <a:t>backlog</a:t>
            </a:r>
            <a:endParaRPr sz="2900">
              <a:latin typeface="Trebuchet MS"/>
              <a:cs typeface="Trebuchet MS"/>
            </a:endParaRPr>
          </a:p>
          <a:p>
            <a:pPr marL="321945" indent="-309245">
              <a:lnSpc>
                <a:spcPct val="100000"/>
              </a:lnSpc>
              <a:spcBef>
                <a:spcPts val="875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z="2900" spc="-85" dirty="0">
                <a:latin typeface="Trebuchet MS"/>
                <a:cs typeface="Trebuchet MS"/>
              </a:rPr>
              <a:t>Work </a:t>
            </a:r>
            <a:r>
              <a:rPr sz="2900" spc="-135" dirty="0">
                <a:latin typeface="Trebuchet MS"/>
                <a:cs typeface="Trebuchet MS"/>
              </a:rPr>
              <a:t>for </a:t>
            </a:r>
            <a:r>
              <a:rPr sz="2900" spc="-130" dirty="0">
                <a:latin typeface="Trebuchet MS"/>
                <a:cs typeface="Trebuchet MS"/>
              </a:rPr>
              <a:t>the </a:t>
            </a:r>
            <a:r>
              <a:rPr sz="2900" spc="-120" dirty="0">
                <a:latin typeface="Trebuchet MS"/>
                <a:cs typeface="Trebuchet MS"/>
              </a:rPr>
              <a:t>sprint</a:t>
            </a:r>
            <a:r>
              <a:rPr sz="2900" spc="-570" dirty="0">
                <a:latin typeface="Trebuchet MS"/>
                <a:cs typeface="Trebuchet MS"/>
              </a:rPr>
              <a:t> </a:t>
            </a:r>
            <a:r>
              <a:rPr sz="2900" spc="-125" dirty="0">
                <a:latin typeface="Trebuchet MS"/>
                <a:cs typeface="Trebuchet MS"/>
              </a:rPr>
              <a:t>emerges</a:t>
            </a:r>
            <a:endParaRPr sz="2900">
              <a:latin typeface="Trebuchet MS"/>
              <a:cs typeface="Trebuchet MS"/>
            </a:endParaRPr>
          </a:p>
          <a:p>
            <a:pPr marL="321945" marR="5080" indent="-309245">
              <a:lnSpc>
                <a:spcPts val="3100"/>
              </a:lnSpc>
              <a:spcBef>
                <a:spcPts val="1340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z="2900" spc="-135" dirty="0">
                <a:latin typeface="Trebuchet MS"/>
                <a:cs typeface="Trebuchet MS"/>
              </a:rPr>
              <a:t>If</a:t>
            </a:r>
            <a:r>
              <a:rPr sz="2900" spc="-225" dirty="0">
                <a:latin typeface="Trebuchet MS"/>
                <a:cs typeface="Trebuchet MS"/>
              </a:rPr>
              <a:t> </a:t>
            </a:r>
            <a:r>
              <a:rPr sz="2900" spc="-110" dirty="0">
                <a:latin typeface="Trebuchet MS"/>
                <a:cs typeface="Trebuchet MS"/>
              </a:rPr>
              <a:t>work</a:t>
            </a:r>
            <a:r>
              <a:rPr sz="2900" spc="-235" dirty="0">
                <a:latin typeface="Trebuchet MS"/>
                <a:cs typeface="Trebuchet MS"/>
              </a:rPr>
              <a:t> </a:t>
            </a:r>
            <a:r>
              <a:rPr sz="2900" spc="-105" dirty="0">
                <a:latin typeface="Trebuchet MS"/>
                <a:cs typeface="Trebuchet MS"/>
              </a:rPr>
              <a:t>is</a:t>
            </a:r>
            <a:r>
              <a:rPr sz="2900" spc="-229" dirty="0">
                <a:latin typeface="Trebuchet MS"/>
                <a:cs typeface="Trebuchet MS"/>
              </a:rPr>
              <a:t> </a:t>
            </a:r>
            <a:r>
              <a:rPr sz="2900" spc="-195" dirty="0">
                <a:latin typeface="Trebuchet MS"/>
                <a:cs typeface="Trebuchet MS"/>
              </a:rPr>
              <a:t>unclear,</a:t>
            </a:r>
            <a:r>
              <a:rPr sz="2900" spc="-225" dirty="0">
                <a:latin typeface="Trebuchet MS"/>
                <a:cs typeface="Trebuchet MS"/>
              </a:rPr>
              <a:t> </a:t>
            </a:r>
            <a:r>
              <a:rPr sz="2900" spc="-140" dirty="0">
                <a:latin typeface="Trebuchet MS"/>
                <a:cs typeface="Trebuchet MS"/>
              </a:rPr>
              <a:t>define</a:t>
            </a:r>
            <a:r>
              <a:rPr sz="2900" spc="-229" dirty="0">
                <a:latin typeface="Trebuchet MS"/>
                <a:cs typeface="Trebuchet MS"/>
              </a:rPr>
              <a:t> </a:t>
            </a:r>
            <a:r>
              <a:rPr sz="2900" spc="-135" dirty="0">
                <a:latin typeface="Trebuchet MS"/>
                <a:cs typeface="Trebuchet MS"/>
              </a:rPr>
              <a:t>a</a:t>
            </a:r>
            <a:r>
              <a:rPr sz="2900" spc="-220" dirty="0">
                <a:latin typeface="Trebuchet MS"/>
                <a:cs typeface="Trebuchet MS"/>
              </a:rPr>
              <a:t> </a:t>
            </a:r>
            <a:r>
              <a:rPr sz="2900" spc="-120" dirty="0">
                <a:latin typeface="Trebuchet MS"/>
                <a:cs typeface="Trebuchet MS"/>
              </a:rPr>
              <a:t>sprint</a:t>
            </a:r>
            <a:r>
              <a:rPr sz="2900" spc="-220" dirty="0">
                <a:latin typeface="Trebuchet MS"/>
                <a:cs typeface="Trebuchet MS"/>
              </a:rPr>
              <a:t> </a:t>
            </a:r>
            <a:r>
              <a:rPr sz="2900" spc="-135" dirty="0">
                <a:latin typeface="Trebuchet MS"/>
                <a:cs typeface="Trebuchet MS"/>
              </a:rPr>
              <a:t>backlog</a:t>
            </a:r>
            <a:r>
              <a:rPr sz="2900" spc="-220" dirty="0">
                <a:latin typeface="Trebuchet MS"/>
                <a:cs typeface="Trebuchet MS"/>
              </a:rPr>
              <a:t> </a:t>
            </a:r>
            <a:r>
              <a:rPr sz="2900" spc="-155" dirty="0">
                <a:latin typeface="Trebuchet MS"/>
                <a:cs typeface="Trebuchet MS"/>
              </a:rPr>
              <a:t>item</a:t>
            </a:r>
            <a:r>
              <a:rPr sz="2900" spc="-225" dirty="0">
                <a:latin typeface="Trebuchet MS"/>
                <a:cs typeface="Trebuchet MS"/>
              </a:rPr>
              <a:t> </a:t>
            </a:r>
            <a:r>
              <a:rPr sz="2900" spc="-125" dirty="0">
                <a:latin typeface="Trebuchet MS"/>
                <a:cs typeface="Trebuchet MS"/>
              </a:rPr>
              <a:t>with  </a:t>
            </a:r>
            <a:r>
              <a:rPr sz="2900" spc="-135" dirty="0">
                <a:latin typeface="Trebuchet MS"/>
                <a:cs typeface="Trebuchet MS"/>
              </a:rPr>
              <a:t>a</a:t>
            </a:r>
            <a:r>
              <a:rPr sz="2900" spc="-229" dirty="0">
                <a:latin typeface="Trebuchet MS"/>
                <a:cs typeface="Trebuchet MS"/>
              </a:rPr>
              <a:t> </a:t>
            </a:r>
            <a:r>
              <a:rPr sz="2900" spc="-145" dirty="0">
                <a:latin typeface="Trebuchet MS"/>
                <a:cs typeface="Trebuchet MS"/>
              </a:rPr>
              <a:t>larger</a:t>
            </a:r>
            <a:r>
              <a:rPr sz="2900" spc="-229" dirty="0">
                <a:latin typeface="Trebuchet MS"/>
                <a:cs typeface="Trebuchet MS"/>
              </a:rPr>
              <a:t> </a:t>
            </a:r>
            <a:r>
              <a:rPr sz="2900" spc="-100" dirty="0">
                <a:latin typeface="Trebuchet MS"/>
                <a:cs typeface="Trebuchet MS"/>
              </a:rPr>
              <a:t>amount</a:t>
            </a:r>
            <a:r>
              <a:rPr sz="2900" spc="-225" dirty="0">
                <a:latin typeface="Trebuchet MS"/>
                <a:cs typeface="Trebuchet MS"/>
              </a:rPr>
              <a:t> </a:t>
            </a:r>
            <a:r>
              <a:rPr sz="2900" spc="-114" dirty="0">
                <a:latin typeface="Trebuchet MS"/>
                <a:cs typeface="Trebuchet MS"/>
              </a:rPr>
              <a:t>of</a:t>
            </a:r>
            <a:r>
              <a:rPr sz="2900" spc="-229" dirty="0">
                <a:latin typeface="Trebuchet MS"/>
                <a:cs typeface="Trebuchet MS"/>
              </a:rPr>
              <a:t> </a:t>
            </a:r>
            <a:r>
              <a:rPr sz="2900" spc="-145" dirty="0">
                <a:latin typeface="Trebuchet MS"/>
                <a:cs typeface="Trebuchet MS"/>
              </a:rPr>
              <a:t>time</a:t>
            </a:r>
            <a:r>
              <a:rPr sz="2900" spc="-229" dirty="0">
                <a:latin typeface="Trebuchet MS"/>
                <a:cs typeface="Trebuchet MS"/>
              </a:rPr>
              <a:t> </a:t>
            </a:r>
            <a:r>
              <a:rPr sz="2900" spc="-100" dirty="0">
                <a:latin typeface="Trebuchet MS"/>
                <a:cs typeface="Trebuchet MS"/>
              </a:rPr>
              <a:t>and</a:t>
            </a:r>
            <a:r>
              <a:rPr sz="2900" spc="-220" dirty="0">
                <a:latin typeface="Trebuchet MS"/>
                <a:cs typeface="Trebuchet MS"/>
              </a:rPr>
              <a:t> </a:t>
            </a:r>
            <a:r>
              <a:rPr sz="2900" spc="-140" dirty="0">
                <a:latin typeface="Trebuchet MS"/>
                <a:cs typeface="Trebuchet MS"/>
              </a:rPr>
              <a:t>break</a:t>
            </a:r>
            <a:r>
              <a:rPr sz="2900" spc="-235" dirty="0">
                <a:latin typeface="Trebuchet MS"/>
                <a:cs typeface="Trebuchet MS"/>
              </a:rPr>
              <a:t> </a:t>
            </a:r>
            <a:r>
              <a:rPr sz="2900" spc="-170" dirty="0">
                <a:latin typeface="Trebuchet MS"/>
                <a:cs typeface="Trebuchet MS"/>
              </a:rPr>
              <a:t>it</a:t>
            </a:r>
            <a:r>
              <a:rPr sz="2900" spc="-225" dirty="0">
                <a:latin typeface="Trebuchet MS"/>
                <a:cs typeface="Trebuchet MS"/>
              </a:rPr>
              <a:t> </a:t>
            </a:r>
            <a:r>
              <a:rPr sz="2900" spc="-75" dirty="0">
                <a:latin typeface="Trebuchet MS"/>
                <a:cs typeface="Trebuchet MS"/>
              </a:rPr>
              <a:t>down</a:t>
            </a:r>
            <a:r>
              <a:rPr sz="2900" spc="-220" dirty="0">
                <a:latin typeface="Trebuchet MS"/>
                <a:cs typeface="Trebuchet MS"/>
              </a:rPr>
              <a:t> </a:t>
            </a:r>
            <a:r>
              <a:rPr sz="2900" spc="-170" dirty="0">
                <a:latin typeface="Trebuchet MS"/>
                <a:cs typeface="Trebuchet MS"/>
              </a:rPr>
              <a:t>later</a:t>
            </a:r>
            <a:endParaRPr sz="2900">
              <a:latin typeface="Trebuchet MS"/>
              <a:cs typeface="Trebuchet MS"/>
            </a:endParaRPr>
          </a:p>
          <a:p>
            <a:pPr marL="321945" indent="-309245">
              <a:lnSpc>
                <a:spcPct val="100000"/>
              </a:lnSpc>
              <a:spcBef>
                <a:spcPts val="875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z="2900" spc="-125" dirty="0">
                <a:latin typeface="Trebuchet MS"/>
                <a:cs typeface="Trebuchet MS"/>
              </a:rPr>
              <a:t>Update</a:t>
            </a:r>
            <a:r>
              <a:rPr sz="2900" spc="-235" dirty="0">
                <a:latin typeface="Trebuchet MS"/>
                <a:cs typeface="Trebuchet MS"/>
              </a:rPr>
              <a:t> </a:t>
            </a:r>
            <a:r>
              <a:rPr sz="2900" spc="-110" dirty="0">
                <a:latin typeface="Trebuchet MS"/>
                <a:cs typeface="Trebuchet MS"/>
              </a:rPr>
              <a:t>work</a:t>
            </a:r>
            <a:r>
              <a:rPr sz="2900" spc="-229" dirty="0">
                <a:latin typeface="Trebuchet MS"/>
                <a:cs typeface="Trebuchet MS"/>
              </a:rPr>
              <a:t> </a:t>
            </a:r>
            <a:r>
              <a:rPr sz="2900" spc="-125" dirty="0">
                <a:latin typeface="Trebuchet MS"/>
                <a:cs typeface="Trebuchet MS"/>
              </a:rPr>
              <a:t>remaining</a:t>
            </a:r>
            <a:r>
              <a:rPr sz="2900" spc="-220" dirty="0">
                <a:latin typeface="Trebuchet MS"/>
                <a:cs typeface="Trebuchet MS"/>
              </a:rPr>
              <a:t> </a:t>
            </a:r>
            <a:r>
              <a:rPr sz="2900" spc="-90" dirty="0">
                <a:latin typeface="Trebuchet MS"/>
                <a:cs typeface="Trebuchet MS"/>
              </a:rPr>
              <a:t>as</a:t>
            </a:r>
            <a:r>
              <a:rPr sz="2900" spc="-225" dirty="0">
                <a:latin typeface="Trebuchet MS"/>
                <a:cs typeface="Trebuchet MS"/>
              </a:rPr>
              <a:t> </a:t>
            </a:r>
            <a:r>
              <a:rPr sz="2900" spc="-110" dirty="0">
                <a:latin typeface="Trebuchet MS"/>
                <a:cs typeface="Trebuchet MS"/>
              </a:rPr>
              <a:t>more</a:t>
            </a:r>
            <a:r>
              <a:rPr sz="2900" spc="-235" dirty="0">
                <a:latin typeface="Trebuchet MS"/>
                <a:cs typeface="Trebuchet MS"/>
              </a:rPr>
              <a:t> </a:t>
            </a:r>
            <a:r>
              <a:rPr sz="2900" spc="-114" dirty="0">
                <a:latin typeface="Trebuchet MS"/>
                <a:cs typeface="Trebuchet MS"/>
              </a:rPr>
              <a:t>becomes</a:t>
            </a:r>
            <a:r>
              <a:rPr sz="2900" spc="-225" dirty="0">
                <a:latin typeface="Trebuchet MS"/>
                <a:cs typeface="Trebuchet MS"/>
              </a:rPr>
              <a:t> </a:t>
            </a:r>
            <a:r>
              <a:rPr sz="2900" spc="-85" dirty="0">
                <a:latin typeface="Trebuchet MS"/>
                <a:cs typeface="Trebuchet MS"/>
              </a:rPr>
              <a:t>known</a:t>
            </a:r>
            <a:endParaRPr sz="2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79789" y="1103124"/>
            <a:ext cx="33032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45" dirty="0">
                <a:latin typeface="Trebuchet MS"/>
                <a:cs typeface="Trebuchet MS"/>
              </a:rPr>
              <a:t>A </a:t>
            </a:r>
            <a:r>
              <a:rPr sz="4000" spc="-170" dirty="0">
                <a:latin typeface="Trebuchet MS"/>
                <a:cs typeface="Trebuchet MS"/>
              </a:rPr>
              <a:t>sprint</a:t>
            </a:r>
            <a:r>
              <a:rPr sz="4000" spc="-635" dirty="0">
                <a:latin typeface="Trebuchet MS"/>
                <a:cs typeface="Trebuchet MS"/>
              </a:rPr>
              <a:t> </a:t>
            </a:r>
            <a:r>
              <a:rPr sz="4000" spc="-190" dirty="0">
                <a:latin typeface="Trebuchet MS"/>
                <a:cs typeface="Trebuchet MS"/>
              </a:rPr>
              <a:t>backlog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28700" y="2108200"/>
            <a:ext cx="3556000" cy="787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5500" y="2044700"/>
            <a:ext cx="1498600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9664" y="2202605"/>
            <a:ext cx="3277870" cy="520065"/>
          </a:xfrm>
          <a:custGeom>
            <a:avLst/>
            <a:gdLst/>
            <a:ahLst/>
            <a:cxnLst/>
            <a:rect l="l" t="t" r="r" b="b"/>
            <a:pathLst>
              <a:path w="3277870" h="520064">
                <a:moveTo>
                  <a:pt x="0" y="519766"/>
                </a:moveTo>
                <a:lnTo>
                  <a:pt x="3277870" y="519766"/>
                </a:lnTo>
                <a:lnTo>
                  <a:pt x="3277870" y="0"/>
                </a:lnTo>
                <a:lnTo>
                  <a:pt x="0" y="0"/>
                </a:lnTo>
                <a:lnTo>
                  <a:pt x="0" y="519766"/>
                </a:lnTo>
                <a:close/>
              </a:path>
            </a:pathLst>
          </a:custGeom>
          <a:solidFill>
            <a:srgbClr val="3C88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29664" y="2722378"/>
            <a:ext cx="3277870" cy="520065"/>
          </a:xfrm>
          <a:custGeom>
            <a:avLst/>
            <a:gdLst/>
            <a:ahLst/>
            <a:cxnLst/>
            <a:rect l="l" t="t" r="r" b="b"/>
            <a:pathLst>
              <a:path w="3277870" h="520064">
                <a:moveTo>
                  <a:pt x="0" y="519766"/>
                </a:moveTo>
                <a:lnTo>
                  <a:pt x="3277870" y="519766"/>
                </a:lnTo>
                <a:lnTo>
                  <a:pt x="3277870" y="0"/>
                </a:lnTo>
                <a:lnTo>
                  <a:pt x="0" y="0"/>
                </a:lnTo>
                <a:lnTo>
                  <a:pt x="0" y="519766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05300" y="2108200"/>
            <a:ext cx="1181100" cy="787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02100" y="2044700"/>
            <a:ext cx="1384300" cy="1028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07534" y="2202605"/>
            <a:ext cx="904240" cy="520065"/>
          </a:xfrm>
          <a:custGeom>
            <a:avLst/>
            <a:gdLst/>
            <a:ahLst/>
            <a:cxnLst/>
            <a:rect l="l" t="t" r="r" b="b"/>
            <a:pathLst>
              <a:path w="904239" h="520064">
                <a:moveTo>
                  <a:pt x="0" y="519766"/>
                </a:moveTo>
                <a:lnTo>
                  <a:pt x="904239" y="519766"/>
                </a:lnTo>
                <a:lnTo>
                  <a:pt x="904239" y="0"/>
                </a:lnTo>
                <a:lnTo>
                  <a:pt x="0" y="0"/>
                </a:lnTo>
                <a:lnTo>
                  <a:pt x="0" y="519766"/>
                </a:lnTo>
                <a:close/>
              </a:path>
            </a:pathLst>
          </a:custGeom>
          <a:solidFill>
            <a:srgbClr val="3C88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07534" y="2722378"/>
            <a:ext cx="904240" cy="520065"/>
          </a:xfrm>
          <a:custGeom>
            <a:avLst/>
            <a:gdLst/>
            <a:ahLst/>
            <a:cxnLst/>
            <a:rect l="l" t="t" r="r" b="b"/>
            <a:pathLst>
              <a:path w="904239" h="520064">
                <a:moveTo>
                  <a:pt x="0" y="519766"/>
                </a:moveTo>
                <a:lnTo>
                  <a:pt x="904239" y="519766"/>
                </a:lnTo>
                <a:lnTo>
                  <a:pt x="904239" y="0"/>
                </a:lnTo>
                <a:lnTo>
                  <a:pt x="0" y="0"/>
                </a:lnTo>
                <a:lnTo>
                  <a:pt x="0" y="519766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19700" y="2108200"/>
            <a:ext cx="1181100" cy="787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03800" y="2044700"/>
            <a:ext cx="1384300" cy="10287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11775" y="2202605"/>
            <a:ext cx="904240" cy="520065"/>
          </a:xfrm>
          <a:custGeom>
            <a:avLst/>
            <a:gdLst/>
            <a:ahLst/>
            <a:cxnLst/>
            <a:rect l="l" t="t" r="r" b="b"/>
            <a:pathLst>
              <a:path w="904239" h="520064">
                <a:moveTo>
                  <a:pt x="0" y="519766"/>
                </a:moveTo>
                <a:lnTo>
                  <a:pt x="904239" y="519766"/>
                </a:lnTo>
                <a:lnTo>
                  <a:pt x="904239" y="0"/>
                </a:lnTo>
                <a:lnTo>
                  <a:pt x="0" y="0"/>
                </a:lnTo>
                <a:lnTo>
                  <a:pt x="0" y="519766"/>
                </a:lnTo>
                <a:close/>
              </a:path>
            </a:pathLst>
          </a:custGeom>
          <a:solidFill>
            <a:srgbClr val="3C88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11775" y="2722378"/>
            <a:ext cx="904240" cy="520065"/>
          </a:xfrm>
          <a:custGeom>
            <a:avLst/>
            <a:gdLst/>
            <a:ahLst/>
            <a:cxnLst/>
            <a:rect l="l" t="t" r="r" b="b"/>
            <a:pathLst>
              <a:path w="904239" h="520064">
                <a:moveTo>
                  <a:pt x="0" y="519766"/>
                </a:moveTo>
                <a:lnTo>
                  <a:pt x="904239" y="519766"/>
                </a:lnTo>
                <a:lnTo>
                  <a:pt x="904239" y="0"/>
                </a:lnTo>
                <a:lnTo>
                  <a:pt x="0" y="0"/>
                </a:lnTo>
                <a:lnTo>
                  <a:pt x="0" y="519766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121400" y="2108200"/>
            <a:ext cx="1181100" cy="787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905500" y="2044700"/>
            <a:ext cx="1422400" cy="10287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16015" y="2202605"/>
            <a:ext cx="904240" cy="520065"/>
          </a:xfrm>
          <a:custGeom>
            <a:avLst/>
            <a:gdLst/>
            <a:ahLst/>
            <a:cxnLst/>
            <a:rect l="l" t="t" r="r" b="b"/>
            <a:pathLst>
              <a:path w="904240" h="520064">
                <a:moveTo>
                  <a:pt x="0" y="519766"/>
                </a:moveTo>
                <a:lnTo>
                  <a:pt x="904239" y="519766"/>
                </a:lnTo>
                <a:lnTo>
                  <a:pt x="904239" y="0"/>
                </a:lnTo>
                <a:lnTo>
                  <a:pt x="0" y="0"/>
                </a:lnTo>
                <a:lnTo>
                  <a:pt x="0" y="519766"/>
                </a:lnTo>
                <a:close/>
              </a:path>
            </a:pathLst>
          </a:custGeom>
          <a:solidFill>
            <a:srgbClr val="3C88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023100" y="2108200"/>
            <a:ext cx="1181100" cy="787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807200" y="2044700"/>
            <a:ext cx="1447800" cy="10287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20255" y="2202605"/>
            <a:ext cx="904240" cy="520065"/>
          </a:xfrm>
          <a:custGeom>
            <a:avLst/>
            <a:gdLst/>
            <a:ahLst/>
            <a:cxnLst/>
            <a:rect l="l" t="t" r="r" b="b"/>
            <a:pathLst>
              <a:path w="904240" h="520064">
                <a:moveTo>
                  <a:pt x="0" y="519766"/>
                </a:moveTo>
                <a:lnTo>
                  <a:pt x="904240" y="519766"/>
                </a:lnTo>
                <a:lnTo>
                  <a:pt x="904240" y="0"/>
                </a:lnTo>
                <a:lnTo>
                  <a:pt x="0" y="0"/>
                </a:lnTo>
                <a:lnTo>
                  <a:pt x="0" y="519766"/>
                </a:lnTo>
                <a:close/>
              </a:path>
            </a:pathLst>
          </a:custGeom>
          <a:solidFill>
            <a:srgbClr val="3C88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120255" y="2722378"/>
            <a:ext cx="904240" cy="520065"/>
          </a:xfrm>
          <a:custGeom>
            <a:avLst/>
            <a:gdLst/>
            <a:ahLst/>
            <a:cxnLst/>
            <a:rect l="l" t="t" r="r" b="b"/>
            <a:pathLst>
              <a:path w="904240" h="520064">
                <a:moveTo>
                  <a:pt x="0" y="519766"/>
                </a:moveTo>
                <a:lnTo>
                  <a:pt x="904240" y="519766"/>
                </a:lnTo>
                <a:lnTo>
                  <a:pt x="904240" y="0"/>
                </a:lnTo>
                <a:lnTo>
                  <a:pt x="0" y="0"/>
                </a:lnTo>
                <a:lnTo>
                  <a:pt x="0" y="519766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924800" y="2108200"/>
            <a:ext cx="1181100" cy="7874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21600" y="2044700"/>
            <a:ext cx="1092200" cy="10287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024494" y="2202605"/>
            <a:ext cx="904240" cy="520065"/>
          </a:xfrm>
          <a:custGeom>
            <a:avLst/>
            <a:gdLst/>
            <a:ahLst/>
            <a:cxnLst/>
            <a:rect l="l" t="t" r="r" b="b"/>
            <a:pathLst>
              <a:path w="904240" h="520064">
                <a:moveTo>
                  <a:pt x="0" y="519766"/>
                </a:moveTo>
                <a:lnTo>
                  <a:pt x="904240" y="519766"/>
                </a:lnTo>
                <a:lnTo>
                  <a:pt x="904240" y="0"/>
                </a:lnTo>
                <a:lnTo>
                  <a:pt x="0" y="0"/>
                </a:lnTo>
                <a:lnTo>
                  <a:pt x="0" y="519766"/>
                </a:lnTo>
                <a:close/>
              </a:path>
            </a:pathLst>
          </a:custGeom>
          <a:solidFill>
            <a:srgbClr val="3C88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24494" y="2722378"/>
            <a:ext cx="904240" cy="520065"/>
          </a:xfrm>
          <a:custGeom>
            <a:avLst/>
            <a:gdLst/>
            <a:ahLst/>
            <a:cxnLst/>
            <a:rect l="l" t="t" r="r" b="b"/>
            <a:pathLst>
              <a:path w="904240" h="520064">
                <a:moveTo>
                  <a:pt x="0" y="519766"/>
                </a:moveTo>
                <a:lnTo>
                  <a:pt x="904240" y="519766"/>
                </a:lnTo>
                <a:lnTo>
                  <a:pt x="904240" y="0"/>
                </a:lnTo>
                <a:lnTo>
                  <a:pt x="0" y="0"/>
                </a:lnTo>
                <a:lnTo>
                  <a:pt x="0" y="519766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216015" y="2722378"/>
            <a:ext cx="904240" cy="520065"/>
          </a:xfrm>
          <a:custGeom>
            <a:avLst/>
            <a:gdLst/>
            <a:ahLst/>
            <a:cxnLst/>
            <a:rect l="l" t="t" r="r" b="b"/>
            <a:pathLst>
              <a:path w="904240" h="520064">
                <a:moveTo>
                  <a:pt x="0" y="519766"/>
                </a:moveTo>
                <a:lnTo>
                  <a:pt x="904239" y="519766"/>
                </a:lnTo>
                <a:lnTo>
                  <a:pt x="904239" y="0"/>
                </a:lnTo>
                <a:lnTo>
                  <a:pt x="0" y="0"/>
                </a:lnTo>
                <a:lnTo>
                  <a:pt x="0" y="519766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1118251" y="2191197"/>
          <a:ext cx="7799066" cy="4022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77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2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42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42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42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2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19430">
                <a:tc>
                  <a:txBody>
                    <a:bodyPr/>
                    <a:lstStyle/>
                    <a:p>
                      <a:pPr marL="1079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900" spc="-28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Tasks</a:t>
                      </a:r>
                      <a:endParaRPr sz="29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900" spc="-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Mon</a:t>
                      </a:r>
                      <a:endParaRPr sz="29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900" spc="-2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Tues</a:t>
                      </a:r>
                      <a:endParaRPr sz="29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1290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900" spc="-2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</a:t>
                      </a:r>
                      <a:r>
                        <a:rPr sz="2900" spc="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29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</a:t>
                      </a:r>
                      <a:endParaRPr sz="29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7160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900" spc="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2900" spc="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hu</a:t>
                      </a:r>
                      <a:r>
                        <a:rPr sz="29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</a:t>
                      </a:r>
                      <a:endParaRPr sz="29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900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Fri</a:t>
                      </a:r>
                      <a:endParaRPr sz="29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430"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2100" spc="-55" dirty="0">
                          <a:latin typeface="Arial"/>
                          <a:cs typeface="Arial"/>
                        </a:rPr>
                        <a:t>Code </a:t>
                      </a:r>
                      <a:r>
                        <a:rPr sz="2100" spc="-4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2100" spc="-85" dirty="0">
                          <a:latin typeface="Arial"/>
                          <a:cs typeface="Arial"/>
                        </a:rPr>
                        <a:t>user</a:t>
                      </a:r>
                      <a:r>
                        <a:rPr sz="2100" spc="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60" dirty="0">
                          <a:latin typeface="Arial"/>
                          <a:cs typeface="Arial"/>
                        </a:rPr>
                        <a:t>interface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9588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9385" algn="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8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9385" algn="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4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9385" algn="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8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9430"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2100" spc="-55" dirty="0">
                          <a:latin typeface="Arial"/>
                          <a:cs typeface="Arial"/>
                        </a:rPr>
                        <a:t>Code </a:t>
                      </a:r>
                      <a:r>
                        <a:rPr sz="2100" spc="-4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2100" spc="-70" dirty="0">
                          <a:latin typeface="Arial"/>
                          <a:cs typeface="Arial"/>
                        </a:rPr>
                        <a:t>middle</a:t>
                      </a:r>
                      <a:r>
                        <a:rPr sz="2100" spc="1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30" dirty="0">
                          <a:latin typeface="Arial"/>
                          <a:cs typeface="Arial"/>
                        </a:rPr>
                        <a:t>tier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9588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R="159385" algn="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16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558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R="159385" algn="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12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558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R="159385" algn="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10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558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R="159385" algn="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4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558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9430"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2100" spc="-145" dirty="0">
                          <a:latin typeface="Arial"/>
                          <a:cs typeface="Arial"/>
                        </a:rPr>
                        <a:t>Test </a:t>
                      </a:r>
                      <a:r>
                        <a:rPr sz="2100" spc="-4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2100" spc="-75" dirty="0">
                          <a:latin typeface="Arial"/>
                          <a:cs typeface="Arial"/>
                        </a:rPr>
                        <a:t>middle</a:t>
                      </a:r>
                      <a:r>
                        <a:rPr sz="2100" spc="-1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30" dirty="0">
                          <a:latin typeface="Arial"/>
                          <a:cs typeface="Arial"/>
                        </a:rPr>
                        <a:t>tier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9588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R="159385" algn="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8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558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R="159385" algn="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16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558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R="159385" algn="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16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558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R="159385" algn="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11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558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R="159385" algn="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8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558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9430"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2100" spc="70" dirty="0">
                          <a:latin typeface="Arial"/>
                          <a:cs typeface="Arial"/>
                        </a:rPr>
                        <a:t>Write </a:t>
                      </a:r>
                      <a:r>
                        <a:rPr sz="2100" spc="-60" dirty="0">
                          <a:latin typeface="Arial"/>
                          <a:cs typeface="Arial"/>
                        </a:rPr>
                        <a:t>online</a:t>
                      </a:r>
                      <a:r>
                        <a:rPr sz="2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90" dirty="0">
                          <a:latin typeface="Arial"/>
                          <a:cs typeface="Arial"/>
                        </a:rPr>
                        <a:t>help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9588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R="159385" algn="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12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558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9430"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100" spc="70" dirty="0">
                          <a:latin typeface="Arial"/>
                          <a:cs typeface="Arial"/>
                        </a:rPr>
                        <a:t>Write </a:t>
                      </a:r>
                      <a:r>
                        <a:rPr sz="2100" spc="-4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2100" spc="-20" dirty="0">
                          <a:latin typeface="Arial"/>
                          <a:cs typeface="Arial"/>
                        </a:rPr>
                        <a:t>foo</a:t>
                      </a:r>
                      <a:r>
                        <a:rPr sz="21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170" dirty="0">
                          <a:latin typeface="Arial"/>
                          <a:cs typeface="Arial"/>
                        </a:rPr>
                        <a:t>class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R="159385" algn="r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8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5587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R="159385" algn="r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8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5587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R="159385" algn="r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8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5587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R="159385" algn="r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8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5587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R="159385" algn="r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8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5587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9430"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100" spc="-55" dirty="0">
                          <a:latin typeface="Arial"/>
                          <a:cs typeface="Arial"/>
                        </a:rPr>
                        <a:t>Add </a:t>
                      </a:r>
                      <a:r>
                        <a:rPr sz="2100" spc="40" dirty="0">
                          <a:latin typeface="Arial"/>
                          <a:cs typeface="Arial"/>
                        </a:rPr>
                        <a:t>error</a:t>
                      </a:r>
                      <a:r>
                        <a:rPr sz="2100" spc="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125" dirty="0">
                          <a:latin typeface="Arial"/>
                          <a:cs typeface="Arial"/>
                        </a:rPr>
                        <a:t>logging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R="159385" algn="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8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5524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R="159385" algn="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4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5524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08794" y="1103124"/>
            <a:ext cx="12465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10" dirty="0">
                <a:latin typeface="Trebuchet MS"/>
                <a:cs typeface="Trebuchet MS"/>
              </a:rPr>
              <a:t>S</a:t>
            </a:r>
            <a:r>
              <a:rPr sz="4000" spc="-130" dirty="0">
                <a:latin typeface="Trebuchet MS"/>
                <a:cs typeface="Trebuchet MS"/>
              </a:rPr>
              <a:t>p</a:t>
            </a:r>
            <a:r>
              <a:rPr sz="4000" spc="-235" dirty="0">
                <a:latin typeface="Trebuchet MS"/>
                <a:cs typeface="Trebuchet MS"/>
              </a:rPr>
              <a:t>r</a:t>
            </a:r>
            <a:r>
              <a:rPr sz="4000" spc="-165" dirty="0">
                <a:latin typeface="Trebuchet MS"/>
                <a:cs typeface="Trebuchet MS"/>
              </a:rPr>
              <a:t>i</a:t>
            </a:r>
            <a:r>
              <a:rPr sz="4000" spc="-135" dirty="0">
                <a:latin typeface="Trebuchet MS"/>
                <a:cs typeface="Trebuchet MS"/>
              </a:rPr>
              <a:t>n</a:t>
            </a:r>
            <a:r>
              <a:rPr sz="4000" spc="-250" dirty="0">
                <a:latin typeface="Trebuchet MS"/>
                <a:cs typeface="Trebuchet MS"/>
              </a:rPr>
              <a:t>t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8601" y="2149050"/>
            <a:ext cx="8101965" cy="319722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21945" marR="5080" indent="-309245">
              <a:lnSpc>
                <a:spcPct val="99400"/>
              </a:lnSpc>
              <a:spcBef>
                <a:spcPts val="120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z="2900" spc="-35" dirty="0">
                <a:latin typeface="Trebuchet MS"/>
                <a:cs typeface="Trebuchet MS"/>
              </a:rPr>
              <a:t>A </a:t>
            </a:r>
            <a:r>
              <a:rPr sz="2900" b="1" spc="-160" dirty="0">
                <a:latin typeface="Trebuchet MS"/>
                <a:cs typeface="Trebuchet MS"/>
              </a:rPr>
              <a:t>sprint </a:t>
            </a:r>
            <a:r>
              <a:rPr sz="2900" spc="-114" dirty="0">
                <a:latin typeface="Trebuchet MS"/>
                <a:cs typeface="Trebuchet MS"/>
              </a:rPr>
              <a:t>(or </a:t>
            </a:r>
            <a:r>
              <a:rPr sz="2900" spc="-150" dirty="0">
                <a:latin typeface="Trebuchet MS"/>
                <a:cs typeface="Trebuchet MS"/>
              </a:rPr>
              <a:t>iteration) </a:t>
            </a:r>
            <a:r>
              <a:rPr sz="2900" spc="-105" dirty="0">
                <a:latin typeface="Trebuchet MS"/>
                <a:cs typeface="Trebuchet MS"/>
              </a:rPr>
              <a:t>is </a:t>
            </a:r>
            <a:r>
              <a:rPr sz="2900" spc="-130" dirty="0">
                <a:latin typeface="Trebuchet MS"/>
                <a:cs typeface="Trebuchet MS"/>
              </a:rPr>
              <a:t>the basic </a:t>
            </a:r>
            <a:r>
              <a:rPr sz="2900" spc="-114" dirty="0">
                <a:latin typeface="Trebuchet MS"/>
                <a:cs typeface="Trebuchet MS"/>
              </a:rPr>
              <a:t>unit of  </a:t>
            </a:r>
            <a:r>
              <a:rPr sz="2900" spc="-130" dirty="0">
                <a:latin typeface="Trebuchet MS"/>
                <a:cs typeface="Trebuchet MS"/>
              </a:rPr>
              <a:t>development </a:t>
            </a:r>
            <a:r>
              <a:rPr sz="2900" spc="-114" dirty="0">
                <a:latin typeface="Trebuchet MS"/>
                <a:cs typeface="Trebuchet MS"/>
              </a:rPr>
              <a:t>in </a:t>
            </a:r>
            <a:r>
              <a:rPr sz="2900" b="1" spc="-215" dirty="0">
                <a:latin typeface="Trebuchet MS"/>
                <a:cs typeface="Trebuchet MS"/>
              </a:rPr>
              <a:t>Scrum</a:t>
            </a:r>
            <a:r>
              <a:rPr sz="2900" spc="-215" dirty="0">
                <a:latin typeface="Trebuchet MS"/>
                <a:cs typeface="Trebuchet MS"/>
              </a:rPr>
              <a:t>. </a:t>
            </a:r>
            <a:r>
              <a:rPr sz="2900" spc="-160" dirty="0">
                <a:latin typeface="Trebuchet MS"/>
                <a:cs typeface="Trebuchet MS"/>
              </a:rPr>
              <a:t>The </a:t>
            </a:r>
            <a:r>
              <a:rPr sz="2900" b="1" spc="-160" dirty="0">
                <a:latin typeface="Trebuchet MS"/>
                <a:cs typeface="Trebuchet MS"/>
              </a:rPr>
              <a:t>sprint </a:t>
            </a:r>
            <a:r>
              <a:rPr sz="2900" spc="-105" dirty="0">
                <a:latin typeface="Trebuchet MS"/>
                <a:cs typeface="Trebuchet MS"/>
              </a:rPr>
              <a:t>is </a:t>
            </a:r>
            <a:r>
              <a:rPr sz="2900" spc="-135" dirty="0">
                <a:latin typeface="Trebuchet MS"/>
                <a:cs typeface="Trebuchet MS"/>
              </a:rPr>
              <a:t>a </a:t>
            </a:r>
            <a:r>
              <a:rPr sz="2900" spc="-145" dirty="0">
                <a:latin typeface="Trebuchet MS"/>
                <a:cs typeface="Trebuchet MS"/>
              </a:rPr>
              <a:t>timeboxed  </a:t>
            </a:r>
            <a:r>
              <a:rPr sz="2900" spc="-185" dirty="0">
                <a:latin typeface="Trebuchet MS"/>
                <a:cs typeface="Trebuchet MS"/>
              </a:rPr>
              <a:t>effort; </a:t>
            </a:r>
            <a:r>
              <a:rPr sz="2900" spc="-150" dirty="0">
                <a:latin typeface="Trebuchet MS"/>
                <a:cs typeface="Trebuchet MS"/>
              </a:rPr>
              <a:t>that </a:t>
            </a:r>
            <a:r>
              <a:rPr sz="2900" spc="-190" dirty="0">
                <a:latin typeface="Trebuchet MS"/>
                <a:cs typeface="Trebuchet MS"/>
              </a:rPr>
              <a:t>is, </a:t>
            </a:r>
            <a:r>
              <a:rPr sz="2900" spc="-175" dirty="0">
                <a:latin typeface="Trebuchet MS"/>
                <a:cs typeface="Trebuchet MS"/>
              </a:rPr>
              <a:t>it </a:t>
            </a:r>
            <a:r>
              <a:rPr sz="2900" spc="-105" dirty="0">
                <a:latin typeface="Trebuchet MS"/>
                <a:cs typeface="Trebuchet MS"/>
              </a:rPr>
              <a:t>is </a:t>
            </a:r>
            <a:r>
              <a:rPr sz="2900" spc="-155" dirty="0">
                <a:latin typeface="Trebuchet MS"/>
                <a:cs typeface="Trebuchet MS"/>
              </a:rPr>
              <a:t>restricted </a:t>
            </a:r>
            <a:r>
              <a:rPr sz="2900" spc="-120" dirty="0">
                <a:latin typeface="Trebuchet MS"/>
                <a:cs typeface="Trebuchet MS"/>
              </a:rPr>
              <a:t>to </a:t>
            </a:r>
            <a:r>
              <a:rPr sz="2900" spc="-135" dirty="0">
                <a:latin typeface="Trebuchet MS"/>
                <a:cs typeface="Trebuchet MS"/>
              </a:rPr>
              <a:t>a </a:t>
            </a:r>
            <a:r>
              <a:rPr sz="2900" spc="-160" dirty="0">
                <a:latin typeface="Trebuchet MS"/>
                <a:cs typeface="Trebuchet MS"/>
              </a:rPr>
              <a:t>specific </a:t>
            </a:r>
            <a:r>
              <a:rPr sz="2900" spc="-145" dirty="0">
                <a:latin typeface="Trebuchet MS"/>
                <a:cs typeface="Trebuchet MS"/>
              </a:rPr>
              <a:t>duration.  </a:t>
            </a:r>
            <a:r>
              <a:rPr sz="2900" spc="-160" dirty="0">
                <a:latin typeface="Trebuchet MS"/>
                <a:cs typeface="Trebuchet MS"/>
              </a:rPr>
              <a:t>The </a:t>
            </a:r>
            <a:r>
              <a:rPr sz="2900" spc="-120" dirty="0">
                <a:latin typeface="Trebuchet MS"/>
                <a:cs typeface="Trebuchet MS"/>
              </a:rPr>
              <a:t>duration </a:t>
            </a:r>
            <a:r>
              <a:rPr sz="2900" spc="-105" dirty="0">
                <a:latin typeface="Trebuchet MS"/>
                <a:cs typeface="Trebuchet MS"/>
              </a:rPr>
              <a:t>is </a:t>
            </a:r>
            <a:r>
              <a:rPr sz="2900" spc="-180" dirty="0">
                <a:latin typeface="Trebuchet MS"/>
                <a:cs typeface="Trebuchet MS"/>
              </a:rPr>
              <a:t>fixed </a:t>
            </a:r>
            <a:r>
              <a:rPr sz="2900" spc="-114" dirty="0">
                <a:latin typeface="Trebuchet MS"/>
                <a:cs typeface="Trebuchet MS"/>
              </a:rPr>
              <a:t>in </a:t>
            </a:r>
            <a:r>
              <a:rPr sz="2900" spc="-135" dirty="0">
                <a:latin typeface="Trebuchet MS"/>
                <a:cs typeface="Trebuchet MS"/>
              </a:rPr>
              <a:t>advance for </a:t>
            </a:r>
            <a:r>
              <a:rPr sz="2900" spc="-145" dirty="0">
                <a:latin typeface="Trebuchet MS"/>
                <a:cs typeface="Trebuchet MS"/>
              </a:rPr>
              <a:t>each </a:t>
            </a:r>
            <a:r>
              <a:rPr sz="2900" b="1" spc="-160" dirty="0">
                <a:latin typeface="Trebuchet MS"/>
                <a:cs typeface="Trebuchet MS"/>
              </a:rPr>
              <a:t>sprint </a:t>
            </a:r>
            <a:r>
              <a:rPr sz="2900" spc="-100" dirty="0">
                <a:latin typeface="Trebuchet MS"/>
                <a:cs typeface="Trebuchet MS"/>
              </a:rPr>
              <a:t>and  </a:t>
            </a:r>
            <a:r>
              <a:rPr sz="2900" spc="-105" dirty="0">
                <a:latin typeface="Trebuchet MS"/>
                <a:cs typeface="Trebuchet MS"/>
              </a:rPr>
              <a:t>is</a:t>
            </a:r>
            <a:r>
              <a:rPr sz="2900" spc="-235" dirty="0">
                <a:latin typeface="Trebuchet MS"/>
                <a:cs typeface="Trebuchet MS"/>
              </a:rPr>
              <a:t> </a:t>
            </a:r>
            <a:r>
              <a:rPr sz="2900" spc="-120" dirty="0">
                <a:latin typeface="Trebuchet MS"/>
                <a:cs typeface="Trebuchet MS"/>
              </a:rPr>
              <a:t>normally</a:t>
            </a:r>
            <a:r>
              <a:rPr sz="2900" spc="-229" dirty="0">
                <a:latin typeface="Trebuchet MS"/>
                <a:cs typeface="Trebuchet MS"/>
              </a:rPr>
              <a:t> </a:t>
            </a:r>
            <a:r>
              <a:rPr sz="2900" spc="-135" dirty="0">
                <a:latin typeface="Trebuchet MS"/>
                <a:cs typeface="Trebuchet MS"/>
              </a:rPr>
              <a:t>between</a:t>
            </a:r>
            <a:r>
              <a:rPr sz="2900" spc="-225" dirty="0">
                <a:latin typeface="Trebuchet MS"/>
                <a:cs typeface="Trebuchet MS"/>
              </a:rPr>
              <a:t> </a:t>
            </a:r>
            <a:r>
              <a:rPr sz="2900" spc="-80" dirty="0">
                <a:latin typeface="Trebuchet MS"/>
                <a:cs typeface="Trebuchet MS"/>
              </a:rPr>
              <a:t>one</a:t>
            </a:r>
            <a:r>
              <a:rPr sz="2900" spc="-235" dirty="0">
                <a:latin typeface="Trebuchet MS"/>
                <a:cs typeface="Trebuchet MS"/>
              </a:rPr>
              <a:t> </a:t>
            </a:r>
            <a:r>
              <a:rPr sz="2900" spc="-140" dirty="0">
                <a:latin typeface="Trebuchet MS"/>
                <a:cs typeface="Trebuchet MS"/>
              </a:rPr>
              <a:t>week</a:t>
            </a:r>
            <a:r>
              <a:rPr sz="2900" spc="-235" dirty="0">
                <a:latin typeface="Trebuchet MS"/>
                <a:cs typeface="Trebuchet MS"/>
              </a:rPr>
              <a:t> </a:t>
            </a:r>
            <a:r>
              <a:rPr sz="2900" spc="-100" dirty="0">
                <a:latin typeface="Trebuchet MS"/>
                <a:cs typeface="Trebuchet MS"/>
              </a:rPr>
              <a:t>and</a:t>
            </a:r>
            <a:r>
              <a:rPr sz="2900" spc="-225" dirty="0">
                <a:latin typeface="Trebuchet MS"/>
                <a:cs typeface="Trebuchet MS"/>
              </a:rPr>
              <a:t> </a:t>
            </a:r>
            <a:r>
              <a:rPr sz="2900" spc="-80" dirty="0">
                <a:latin typeface="Trebuchet MS"/>
                <a:cs typeface="Trebuchet MS"/>
              </a:rPr>
              <a:t>one</a:t>
            </a:r>
            <a:r>
              <a:rPr sz="2900" spc="-235" dirty="0">
                <a:latin typeface="Trebuchet MS"/>
                <a:cs typeface="Trebuchet MS"/>
              </a:rPr>
              <a:t> </a:t>
            </a:r>
            <a:r>
              <a:rPr sz="2900" spc="-135" dirty="0">
                <a:latin typeface="Trebuchet MS"/>
                <a:cs typeface="Trebuchet MS"/>
              </a:rPr>
              <a:t>month,</a:t>
            </a:r>
            <a:r>
              <a:rPr sz="2900" spc="-229" dirty="0">
                <a:latin typeface="Trebuchet MS"/>
                <a:cs typeface="Trebuchet MS"/>
              </a:rPr>
              <a:t> </a:t>
            </a:r>
            <a:r>
              <a:rPr sz="2900" spc="-125" dirty="0">
                <a:latin typeface="Trebuchet MS"/>
                <a:cs typeface="Trebuchet MS"/>
              </a:rPr>
              <a:t>with  </a:t>
            </a:r>
            <a:r>
              <a:rPr sz="2900" spc="-114" dirty="0">
                <a:latin typeface="Trebuchet MS"/>
                <a:cs typeface="Trebuchet MS"/>
              </a:rPr>
              <a:t>two </a:t>
            </a:r>
            <a:r>
              <a:rPr sz="2900" spc="-130" dirty="0">
                <a:latin typeface="Trebuchet MS"/>
                <a:cs typeface="Trebuchet MS"/>
              </a:rPr>
              <a:t>weeks </a:t>
            </a:r>
            <a:r>
              <a:rPr sz="2900" spc="-114" dirty="0">
                <a:latin typeface="Trebuchet MS"/>
                <a:cs typeface="Trebuchet MS"/>
              </a:rPr>
              <a:t>being </a:t>
            </a:r>
            <a:r>
              <a:rPr sz="2900" spc="-130" dirty="0">
                <a:latin typeface="Trebuchet MS"/>
                <a:cs typeface="Trebuchet MS"/>
              </a:rPr>
              <a:t>the </a:t>
            </a:r>
            <a:r>
              <a:rPr sz="2900" spc="-100" dirty="0">
                <a:latin typeface="Trebuchet MS"/>
                <a:cs typeface="Trebuchet MS"/>
              </a:rPr>
              <a:t>most</a:t>
            </a:r>
            <a:r>
              <a:rPr sz="2900" spc="-650" dirty="0">
                <a:latin typeface="Trebuchet MS"/>
                <a:cs typeface="Trebuchet MS"/>
              </a:rPr>
              <a:t> </a:t>
            </a:r>
            <a:r>
              <a:rPr sz="2900" spc="-95" dirty="0">
                <a:latin typeface="Trebuchet MS"/>
                <a:cs typeface="Trebuchet MS"/>
              </a:rPr>
              <a:t>common</a:t>
            </a:r>
            <a:endParaRPr sz="2900">
              <a:latin typeface="Trebuchet MS"/>
              <a:cs typeface="Trebuchet MS"/>
            </a:endParaRPr>
          </a:p>
          <a:p>
            <a:pPr marL="321945" indent="-309245">
              <a:lnSpc>
                <a:spcPct val="100000"/>
              </a:lnSpc>
              <a:spcBef>
                <a:spcPts val="715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z="2900" spc="-125" dirty="0">
                <a:latin typeface="Trebuchet MS"/>
                <a:cs typeface="Trebuchet MS"/>
              </a:rPr>
              <a:t>Sprint represents </a:t>
            </a:r>
            <a:r>
              <a:rPr sz="2900" spc="-80" dirty="0">
                <a:latin typeface="Trebuchet MS"/>
                <a:cs typeface="Trebuchet MS"/>
              </a:rPr>
              <a:t>one </a:t>
            </a:r>
            <a:r>
              <a:rPr sz="2900" spc="-140" dirty="0">
                <a:latin typeface="Trebuchet MS"/>
                <a:cs typeface="Trebuchet MS"/>
              </a:rPr>
              <a:t>developmental</a:t>
            </a:r>
            <a:r>
              <a:rPr sz="2900" spc="-585" dirty="0">
                <a:latin typeface="Trebuchet MS"/>
                <a:cs typeface="Trebuchet MS"/>
              </a:rPr>
              <a:t> </a:t>
            </a:r>
            <a:r>
              <a:rPr sz="2900" spc="-190" dirty="0">
                <a:latin typeface="Trebuchet MS"/>
                <a:cs typeface="Trebuchet MS"/>
              </a:rPr>
              <a:t>lifecycle</a:t>
            </a:r>
            <a:endParaRPr sz="2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21671" y="3298154"/>
            <a:ext cx="26517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75" dirty="0">
                <a:latin typeface="Trebuchet MS"/>
                <a:cs typeface="Trebuchet MS"/>
              </a:rPr>
              <a:t>Product</a:t>
            </a:r>
            <a:r>
              <a:rPr sz="2800" b="1" spc="-295" dirty="0">
                <a:latin typeface="Trebuchet MS"/>
                <a:cs typeface="Trebuchet MS"/>
              </a:rPr>
              <a:t> </a:t>
            </a:r>
            <a:r>
              <a:rPr sz="2800" b="1" spc="-135" dirty="0">
                <a:latin typeface="Trebuchet MS"/>
                <a:cs typeface="Trebuchet MS"/>
              </a:rPr>
              <a:t>Roadmap</a:t>
            </a:r>
            <a:endParaRPr sz="2800">
              <a:latin typeface="Trebuchet MS"/>
              <a:cs typeface="Trebuchet MS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79058" y="4633781"/>
          <a:ext cx="8299449" cy="6134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7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2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20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7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3410">
                <a:tc>
                  <a:txBody>
                    <a:bodyPr/>
                    <a:lstStyle/>
                    <a:p>
                      <a:pPr marL="34671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2800" b="1" spc="-160" dirty="0">
                          <a:latin typeface="Trebuchet MS"/>
                          <a:cs typeface="Trebuchet MS"/>
                        </a:rPr>
                        <a:t>Release</a:t>
                      </a:r>
                      <a:r>
                        <a:rPr sz="2800" b="1" spc="-22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b="1" spc="-225" dirty="0">
                          <a:latin typeface="Trebuchet MS"/>
                          <a:cs typeface="Trebuchet MS"/>
                        </a:rPr>
                        <a:t>1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6731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marL="34099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2800" b="1" spc="-160" dirty="0">
                          <a:latin typeface="Trebuchet MS"/>
                          <a:cs typeface="Trebuchet MS"/>
                        </a:rPr>
                        <a:t>Release</a:t>
                      </a:r>
                      <a:r>
                        <a:rPr sz="2800" b="1" spc="-22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b="1" spc="-225" dirty="0">
                          <a:latin typeface="Trebuchet MS"/>
                          <a:cs typeface="Trebuchet MS"/>
                        </a:rPr>
                        <a:t>2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marL="34099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2800" b="1" spc="-160" dirty="0">
                          <a:latin typeface="Trebuchet MS"/>
                          <a:cs typeface="Trebuchet MS"/>
                        </a:rPr>
                        <a:t>Release</a:t>
                      </a:r>
                      <a:r>
                        <a:rPr sz="2800" b="1" spc="-22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b="1" spc="-225" dirty="0">
                          <a:latin typeface="Trebuchet MS"/>
                          <a:cs typeface="Trebuchet MS"/>
                        </a:rPr>
                        <a:t>3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marL="34163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2800" b="1" spc="-160" dirty="0">
                          <a:latin typeface="Trebuchet MS"/>
                          <a:cs typeface="Trebuchet MS"/>
                        </a:rPr>
                        <a:t>Release</a:t>
                      </a:r>
                      <a:r>
                        <a:rPr sz="2800" b="1" spc="-22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b="1" spc="-225" dirty="0">
                          <a:latin typeface="Trebuchet MS"/>
                          <a:cs typeface="Trebuchet MS"/>
                        </a:rPr>
                        <a:t>4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77564" y="2080745"/>
            <a:ext cx="2540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10" dirty="0">
                <a:latin typeface="Trebuchet MS"/>
                <a:cs typeface="Trebuchet MS"/>
              </a:rPr>
              <a:t>Project</a:t>
            </a:r>
            <a:r>
              <a:rPr sz="2800" b="1" spc="-280" dirty="0">
                <a:latin typeface="Trebuchet MS"/>
                <a:cs typeface="Trebuchet MS"/>
              </a:rPr>
              <a:t> </a:t>
            </a:r>
            <a:r>
              <a:rPr sz="2800" b="1" spc="-190" dirty="0">
                <a:latin typeface="Trebuchet MS"/>
                <a:cs typeface="Trebuchet MS"/>
              </a:rPr>
              <a:t>Objective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04093" y="4218583"/>
            <a:ext cx="847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45" dirty="0">
                <a:latin typeface="Trebuchet MS"/>
                <a:cs typeface="Trebuchet MS"/>
              </a:rPr>
              <a:t>R</a:t>
            </a:r>
            <a:r>
              <a:rPr sz="1800" b="1" i="1" spc="-100" dirty="0">
                <a:latin typeface="Trebuchet MS"/>
                <a:cs typeface="Trebuchet MS"/>
              </a:rPr>
              <a:t>e</a:t>
            </a:r>
            <a:r>
              <a:rPr sz="1800" b="1" i="1" spc="-140" dirty="0">
                <a:latin typeface="Trebuchet MS"/>
                <a:cs typeface="Trebuchet MS"/>
              </a:rPr>
              <a:t>l</a:t>
            </a:r>
            <a:r>
              <a:rPr sz="1800" b="1" i="1" spc="-105" dirty="0">
                <a:latin typeface="Trebuchet MS"/>
                <a:cs typeface="Trebuchet MS"/>
              </a:rPr>
              <a:t>e</a:t>
            </a:r>
            <a:r>
              <a:rPr sz="1800" b="1" i="1" spc="-125" dirty="0">
                <a:latin typeface="Trebuchet MS"/>
                <a:cs typeface="Trebuchet MS"/>
              </a:rPr>
              <a:t>a</a:t>
            </a:r>
            <a:r>
              <a:rPr sz="1800" b="1" i="1" spc="-120" dirty="0">
                <a:latin typeface="Trebuchet MS"/>
                <a:cs typeface="Trebuchet MS"/>
              </a:rPr>
              <a:t>s</a:t>
            </a:r>
            <a:r>
              <a:rPr sz="1800" b="1" i="1" spc="-105" dirty="0">
                <a:latin typeface="Trebuchet MS"/>
                <a:cs typeface="Trebuchet MS"/>
              </a:rPr>
              <a:t>e</a:t>
            </a:r>
            <a:r>
              <a:rPr sz="1800" b="1" i="1" spc="-120" dirty="0">
                <a:latin typeface="Trebuchet MS"/>
                <a:cs typeface="Trebuchet MS"/>
              </a:rPr>
              <a:t>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04093" y="5624257"/>
            <a:ext cx="9436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70" dirty="0">
                <a:latin typeface="Trebuchet MS"/>
                <a:cs typeface="Trebuchet MS"/>
              </a:rPr>
              <a:t>I</a:t>
            </a:r>
            <a:r>
              <a:rPr sz="1800" b="1" i="1" spc="-135" dirty="0">
                <a:latin typeface="Trebuchet MS"/>
                <a:cs typeface="Trebuchet MS"/>
              </a:rPr>
              <a:t>t</a:t>
            </a:r>
            <a:r>
              <a:rPr sz="1800" b="1" i="1" spc="-105" dirty="0">
                <a:latin typeface="Trebuchet MS"/>
                <a:cs typeface="Trebuchet MS"/>
              </a:rPr>
              <a:t>e</a:t>
            </a:r>
            <a:r>
              <a:rPr sz="1800" b="1" i="1" spc="-180" dirty="0">
                <a:latin typeface="Trebuchet MS"/>
                <a:cs typeface="Trebuchet MS"/>
              </a:rPr>
              <a:t>r</a:t>
            </a:r>
            <a:r>
              <a:rPr sz="1800" b="1" i="1" spc="-125" dirty="0">
                <a:latin typeface="Trebuchet MS"/>
                <a:cs typeface="Trebuchet MS"/>
              </a:rPr>
              <a:t>a</a:t>
            </a:r>
            <a:r>
              <a:rPr sz="1800" b="1" i="1" spc="-170" dirty="0">
                <a:latin typeface="Trebuchet MS"/>
                <a:cs typeface="Trebuchet MS"/>
              </a:rPr>
              <a:t>t</a:t>
            </a:r>
            <a:r>
              <a:rPr sz="1800" b="1" i="1" spc="-155" dirty="0">
                <a:latin typeface="Trebuchet MS"/>
                <a:cs typeface="Trebuchet MS"/>
              </a:rPr>
              <a:t>i</a:t>
            </a:r>
            <a:r>
              <a:rPr sz="1800" b="1" i="1" spc="-85" dirty="0">
                <a:latin typeface="Trebuchet MS"/>
                <a:cs typeface="Trebuchet MS"/>
              </a:rPr>
              <a:t>o</a:t>
            </a:r>
            <a:r>
              <a:rPr sz="1800" b="1" i="1" spc="-70" dirty="0">
                <a:latin typeface="Trebuchet MS"/>
                <a:cs typeface="Trebuchet MS"/>
              </a:rPr>
              <a:t>n</a:t>
            </a:r>
            <a:r>
              <a:rPr sz="1800" b="1" i="1" spc="-120" dirty="0">
                <a:latin typeface="Trebuchet MS"/>
                <a:cs typeface="Trebuchet MS"/>
              </a:rPr>
              <a:t>s</a:t>
            </a:r>
            <a:endParaRPr sz="1800">
              <a:latin typeface="Trebuchet MS"/>
              <a:cs typeface="Trebuchet MS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879058" y="6027352"/>
          <a:ext cx="8294361" cy="1104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0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0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4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7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15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15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15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915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978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8453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9087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9087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92785">
                <a:tc>
                  <a:txBody>
                    <a:bodyPr/>
                    <a:lstStyle/>
                    <a:p>
                      <a:pPr marL="213995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2800" b="1" spc="-135" dirty="0">
                          <a:latin typeface="Trebuchet MS"/>
                          <a:cs typeface="Trebuchet MS"/>
                        </a:rPr>
                        <a:t>I1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1066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3995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2800" b="1" spc="-135" dirty="0">
                          <a:latin typeface="Trebuchet MS"/>
                          <a:cs typeface="Trebuchet MS"/>
                        </a:rPr>
                        <a:t>I2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1066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3995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2800" b="1" spc="-135" dirty="0">
                          <a:latin typeface="Trebuchet MS"/>
                          <a:cs typeface="Trebuchet MS"/>
                        </a:rPr>
                        <a:t>I3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1066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9BBB59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0345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2800" b="1" spc="-135" dirty="0">
                          <a:latin typeface="Trebuchet MS"/>
                          <a:cs typeface="Trebuchet MS"/>
                        </a:rPr>
                        <a:t>I4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106680" marB="0">
                    <a:lnL w="12700">
                      <a:solidFill>
                        <a:srgbClr val="9BBB59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2800" b="1" spc="-135" dirty="0">
                          <a:latin typeface="Trebuchet MS"/>
                          <a:cs typeface="Trebuchet MS"/>
                        </a:rPr>
                        <a:t>I5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1066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2090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2800" b="1" spc="-135" dirty="0">
                          <a:latin typeface="Trebuchet MS"/>
                          <a:cs typeface="Trebuchet MS"/>
                        </a:rPr>
                        <a:t>I6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1066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9BBB59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1454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2800" b="1" spc="-135" dirty="0">
                          <a:latin typeface="Trebuchet MS"/>
                          <a:cs typeface="Trebuchet MS"/>
                        </a:rPr>
                        <a:t>I7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106680" marB="0">
                    <a:lnL w="12700">
                      <a:solidFill>
                        <a:srgbClr val="9BBB59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0820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2800" b="1" spc="-135" dirty="0">
                          <a:latin typeface="Trebuchet MS"/>
                          <a:cs typeface="Trebuchet MS"/>
                        </a:rPr>
                        <a:t>I8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1066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0185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2800" b="1" spc="-135" dirty="0">
                          <a:latin typeface="Trebuchet MS"/>
                          <a:cs typeface="Trebuchet MS"/>
                        </a:rPr>
                        <a:t>I9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1066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9BBB59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2800" b="1" spc="-160" dirty="0">
                          <a:latin typeface="Trebuchet MS"/>
                          <a:cs typeface="Trebuchet MS"/>
                        </a:rPr>
                        <a:t>I10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106680" marB="0">
                    <a:lnL w="12700">
                      <a:solidFill>
                        <a:srgbClr val="9BBB59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2800" b="1" spc="-160" dirty="0">
                          <a:latin typeface="Trebuchet MS"/>
                          <a:cs typeface="Trebuchet MS"/>
                        </a:rPr>
                        <a:t>I11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1066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2800" b="1" spc="-160" dirty="0">
                          <a:latin typeface="Trebuchet MS"/>
                          <a:cs typeface="Trebuchet MS"/>
                        </a:rPr>
                        <a:t>I12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1066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9BBB59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9BBB59"/>
                      </a:solidFill>
                      <a:prstDash val="solid"/>
                    </a:lnL>
                    <a:lnR w="38100">
                      <a:solidFill>
                        <a:srgbClr val="9BBB59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9BBB59"/>
                      </a:solidFill>
                      <a:prstDash val="solid"/>
                    </a:lnL>
                    <a:lnR w="38100">
                      <a:solidFill>
                        <a:srgbClr val="9BBB59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9BBB59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4813300" y="2679700"/>
            <a:ext cx="431800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78489" y="2718612"/>
            <a:ext cx="301625" cy="452120"/>
          </a:xfrm>
          <a:custGeom>
            <a:avLst/>
            <a:gdLst/>
            <a:ahLst/>
            <a:cxnLst/>
            <a:rect l="l" t="t" r="r" b="b"/>
            <a:pathLst>
              <a:path w="301625" h="452119">
                <a:moveTo>
                  <a:pt x="301421" y="301307"/>
                </a:moveTo>
                <a:lnTo>
                  <a:pt x="0" y="301307"/>
                </a:lnTo>
                <a:lnTo>
                  <a:pt x="150710" y="451967"/>
                </a:lnTo>
                <a:lnTo>
                  <a:pt x="301421" y="301307"/>
                </a:lnTo>
                <a:close/>
              </a:path>
              <a:path w="301625" h="452119">
                <a:moveTo>
                  <a:pt x="226060" y="0"/>
                </a:moveTo>
                <a:lnTo>
                  <a:pt x="75361" y="0"/>
                </a:lnTo>
                <a:lnTo>
                  <a:pt x="75361" y="301307"/>
                </a:lnTo>
                <a:lnTo>
                  <a:pt x="226060" y="301307"/>
                </a:lnTo>
                <a:lnTo>
                  <a:pt x="2260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78489" y="2718612"/>
            <a:ext cx="301625" cy="452120"/>
          </a:xfrm>
          <a:custGeom>
            <a:avLst/>
            <a:gdLst/>
            <a:ahLst/>
            <a:cxnLst/>
            <a:rect l="l" t="t" r="r" b="b"/>
            <a:pathLst>
              <a:path w="301625" h="452119">
                <a:moveTo>
                  <a:pt x="0" y="301313"/>
                </a:moveTo>
                <a:lnTo>
                  <a:pt x="75353" y="301313"/>
                </a:lnTo>
                <a:lnTo>
                  <a:pt x="75353" y="0"/>
                </a:lnTo>
                <a:lnTo>
                  <a:pt x="226059" y="0"/>
                </a:lnTo>
                <a:lnTo>
                  <a:pt x="226059" y="301313"/>
                </a:lnTo>
                <a:lnTo>
                  <a:pt x="301413" y="301313"/>
                </a:lnTo>
                <a:lnTo>
                  <a:pt x="150706" y="451970"/>
                </a:lnTo>
                <a:lnTo>
                  <a:pt x="0" y="301313"/>
                </a:lnTo>
                <a:close/>
              </a:path>
            </a:pathLst>
          </a:custGeom>
          <a:ln w="12702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38700" y="3873500"/>
            <a:ext cx="406400" cy="34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03609" y="3911307"/>
            <a:ext cx="276860" cy="226060"/>
          </a:xfrm>
          <a:custGeom>
            <a:avLst/>
            <a:gdLst/>
            <a:ahLst/>
            <a:cxnLst/>
            <a:rect l="l" t="t" r="r" b="b"/>
            <a:pathLst>
              <a:path w="276860" h="226060">
                <a:moveTo>
                  <a:pt x="276301" y="112991"/>
                </a:moveTo>
                <a:lnTo>
                  <a:pt x="0" y="112991"/>
                </a:lnTo>
                <a:lnTo>
                  <a:pt x="138150" y="225983"/>
                </a:lnTo>
                <a:lnTo>
                  <a:pt x="276301" y="112991"/>
                </a:lnTo>
                <a:close/>
              </a:path>
              <a:path w="276860" h="226060">
                <a:moveTo>
                  <a:pt x="207225" y="0"/>
                </a:moveTo>
                <a:lnTo>
                  <a:pt x="69075" y="0"/>
                </a:lnTo>
                <a:lnTo>
                  <a:pt x="69075" y="112991"/>
                </a:lnTo>
                <a:lnTo>
                  <a:pt x="207225" y="112991"/>
                </a:lnTo>
                <a:lnTo>
                  <a:pt x="20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03609" y="3911307"/>
            <a:ext cx="276860" cy="226060"/>
          </a:xfrm>
          <a:custGeom>
            <a:avLst/>
            <a:gdLst/>
            <a:ahLst/>
            <a:cxnLst/>
            <a:rect l="l" t="t" r="r" b="b"/>
            <a:pathLst>
              <a:path w="276860" h="226060">
                <a:moveTo>
                  <a:pt x="0" y="112992"/>
                </a:moveTo>
                <a:lnTo>
                  <a:pt x="69073" y="112992"/>
                </a:lnTo>
                <a:lnTo>
                  <a:pt x="69073" y="0"/>
                </a:lnTo>
                <a:lnTo>
                  <a:pt x="207221" y="0"/>
                </a:lnTo>
                <a:lnTo>
                  <a:pt x="207221" y="112992"/>
                </a:lnTo>
                <a:lnTo>
                  <a:pt x="276295" y="112992"/>
                </a:lnTo>
                <a:lnTo>
                  <a:pt x="138147" y="225985"/>
                </a:lnTo>
                <a:lnTo>
                  <a:pt x="0" y="112992"/>
                </a:lnTo>
                <a:close/>
              </a:path>
            </a:pathLst>
          </a:custGeom>
          <a:ln w="12701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51400" y="5295900"/>
            <a:ext cx="406400" cy="342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16170" y="5329999"/>
            <a:ext cx="276860" cy="226060"/>
          </a:xfrm>
          <a:custGeom>
            <a:avLst/>
            <a:gdLst/>
            <a:ahLst/>
            <a:cxnLst/>
            <a:rect l="l" t="t" r="r" b="b"/>
            <a:pathLst>
              <a:path w="276860" h="226060">
                <a:moveTo>
                  <a:pt x="276301" y="112991"/>
                </a:moveTo>
                <a:lnTo>
                  <a:pt x="0" y="112991"/>
                </a:lnTo>
                <a:lnTo>
                  <a:pt x="138150" y="225983"/>
                </a:lnTo>
                <a:lnTo>
                  <a:pt x="276301" y="112991"/>
                </a:lnTo>
                <a:close/>
              </a:path>
              <a:path w="276860" h="226060">
                <a:moveTo>
                  <a:pt x="207225" y="0"/>
                </a:moveTo>
                <a:lnTo>
                  <a:pt x="69075" y="0"/>
                </a:lnTo>
                <a:lnTo>
                  <a:pt x="69075" y="112991"/>
                </a:lnTo>
                <a:lnTo>
                  <a:pt x="207225" y="112991"/>
                </a:lnTo>
                <a:lnTo>
                  <a:pt x="20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16170" y="5329999"/>
            <a:ext cx="276860" cy="226060"/>
          </a:xfrm>
          <a:custGeom>
            <a:avLst/>
            <a:gdLst/>
            <a:ahLst/>
            <a:cxnLst/>
            <a:rect l="l" t="t" r="r" b="b"/>
            <a:pathLst>
              <a:path w="276860" h="226060">
                <a:moveTo>
                  <a:pt x="0" y="112992"/>
                </a:moveTo>
                <a:lnTo>
                  <a:pt x="69073" y="112992"/>
                </a:lnTo>
                <a:lnTo>
                  <a:pt x="69073" y="0"/>
                </a:lnTo>
                <a:lnTo>
                  <a:pt x="207221" y="0"/>
                </a:lnTo>
                <a:lnTo>
                  <a:pt x="207221" y="112992"/>
                </a:lnTo>
                <a:lnTo>
                  <a:pt x="276295" y="112992"/>
                </a:lnTo>
                <a:lnTo>
                  <a:pt x="138147" y="225985"/>
                </a:lnTo>
                <a:lnTo>
                  <a:pt x="0" y="112992"/>
                </a:lnTo>
                <a:close/>
              </a:path>
            </a:pathLst>
          </a:custGeom>
          <a:ln w="12701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82900" y="5905500"/>
            <a:ext cx="139700" cy="1320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50336" y="5931877"/>
            <a:ext cx="0" cy="1205865"/>
          </a:xfrm>
          <a:custGeom>
            <a:avLst/>
            <a:gdLst/>
            <a:ahLst/>
            <a:cxnLst/>
            <a:rect l="l" t="t" r="r" b="b"/>
            <a:pathLst>
              <a:path h="1205865">
                <a:moveTo>
                  <a:pt x="0" y="0"/>
                </a:moveTo>
                <a:lnTo>
                  <a:pt x="0" y="1205254"/>
                </a:lnTo>
              </a:path>
            </a:pathLst>
          </a:custGeom>
          <a:ln w="34251">
            <a:solidFill>
              <a:srgbClr val="9BBB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965700" y="5905500"/>
            <a:ext cx="127000" cy="1320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29200" y="5933363"/>
            <a:ext cx="0" cy="1205865"/>
          </a:xfrm>
          <a:custGeom>
            <a:avLst/>
            <a:gdLst/>
            <a:ahLst/>
            <a:cxnLst/>
            <a:rect l="l" t="t" r="r" b="b"/>
            <a:pathLst>
              <a:path h="1205865">
                <a:moveTo>
                  <a:pt x="0" y="0"/>
                </a:moveTo>
                <a:lnTo>
                  <a:pt x="0" y="1205254"/>
                </a:lnTo>
              </a:path>
            </a:pathLst>
          </a:custGeom>
          <a:ln w="34251">
            <a:solidFill>
              <a:srgbClr val="9BBB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035800" y="5905500"/>
            <a:ext cx="139700" cy="1320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08063" y="5933363"/>
            <a:ext cx="0" cy="1205865"/>
          </a:xfrm>
          <a:custGeom>
            <a:avLst/>
            <a:gdLst/>
            <a:ahLst/>
            <a:cxnLst/>
            <a:rect l="l" t="t" r="r" b="b"/>
            <a:pathLst>
              <a:path h="1205865">
                <a:moveTo>
                  <a:pt x="0" y="0"/>
                </a:moveTo>
                <a:lnTo>
                  <a:pt x="0" y="1205254"/>
                </a:lnTo>
              </a:path>
            </a:pathLst>
          </a:custGeom>
          <a:ln w="34251">
            <a:solidFill>
              <a:srgbClr val="9BBB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180330" y="2170213"/>
            <a:ext cx="1302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latin typeface="Trebuchet MS"/>
                <a:cs typeface="Trebuchet MS"/>
              </a:rPr>
              <a:t>Business</a:t>
            </a:r>
            <a:r>
              <a:rPr sz="1800" spc="-210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Case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907186" y="2168739"/>
            <a:ext cx="1423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4" dirty="0">
                <a:latin typeface="Trebuchet MS"/>
                <a:cs typeface="Trebuchet MS"/>
              </a:rPr>
              <a:t>Project</a:t>
            </a:r>
            <a:r>
              <a:rPr sz="1800" spc="-195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Charter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907186" y="3388359"/>
            <a:ext cx="1511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" dirty="0">
                <a:latin typeface="Trebuchet MS"/>
                <a:cs typeface="Trebuchet MS"/>
              </a:rPr>
              <a:t>Product</a:t>
            </a:r>
            <a:r>
              <a:rPr sz="1800" spc="-19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Backlog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7089" y="1350143"/>
            <a:ext cx="8540115" cy="414655"/>
          </a:xfrm>
          <a:custGeom>
            <a:avLst/>
            <a:gdLst/>
            <a:ahLst/>
            <a:cxnLst/>
            <a:rect l="l" t="t" r="r" b="b"/>
            <a:pathLst>
              <a:path w="8540115" h="414655">
                <a:moveTo>
                  <a:pt x="0" y="414305"/>
                </a:moveTo>
                <a:lnTo>
                  <a:pt x="8540038" y="414305"/>
                </a:lnTo>
                <a:lnTo>
                  <a:pt x="8540038" y="0"/>
                </a:lnTo>
                <a:lnTo>
                  <a:pt x="0" y="0"/>
                </a:lnTo>
                <a:lnTo>
                  <a:pt x="0" y="4143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8000" y="6974665"/>
            <a:ext cx="842010" cy="301625"/>
          </a:xfrm>
          <a:custGeom>
            <a:avLst/>
            <a:gdLst/>
            <a:ahLst/>
            <a:cxnLst/>
            <a:rect l="l" t="t" r="r" b="b"/>
            <a:pathLst>
              <a:path w="842010" h="301625">
                <a:moveTo>
                  <a:pt x="0" y="301313"/>
                </a:moveTo>
                <a:lnTo>
                  <a:pt x="841446" y="301313"/>
                </a:lnTo>
                <a:lnTo>
                  <a:pt x="841446" y="0"/>
                </a:lnTo>
                <a:lnTo>
                  <a:pt x="0" y="0"/>
                </a:lnTo>
                <a:lnTo>
                  <a:pt x="0" y="301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8000" y="6974665"/>
            <a:ext cx="842010" cy="301625"/>
          </a:xfrm>
          <a:custGeom>
            <a:avLst/>
            <a:gdLst/>
            <a:ahLst/>
            <a:cxnLst/>
            <a:rect l="l" t="t" r="r" b="b"/>
            <a:pathLst>
              <a:path w="842010" h="301625">
                <a:moveTo>
                  <a:pt x="0" y="0"/>
                </a:moveTo>
                <a:lnTo>
                  <a:pt x="841445" y="0"/>
                </a:lnTo>
                <a:lnTo>
                  <a:pt x="841445" y="301313"/>
                </a:lnTo>
                <a:lnTo>
                  <a:pt x="0" y="30131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83708" y="605732"/>
            <a:ext cx="1494511" cy="5649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8707" y="1475701"/>
            <a:ext cx="8816340" cy="41430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42654" y="558561"/>
            <a:ext cx="415480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5" dirty="0">
                <a:latin typeface="Trebuchet MS"/>
                <a:cs typeface="Trebuchet MS"/>
              </a:rPr>
              <a:t>Story</a:t>
            </a:r>
            <a:r>
              <a:rPr sz="4000" spc="-380" dirty="0">
                <a:latin typeface="Trebuchet MS"/>
                <a:cs typeface="Trebuchet MS"/>
              </a:rPr>
              <a:t> </a:t>
            </a:r>
            <a:r>
              <a:rPr sz="4000" spc="-140" dirty="0">
                <a:latin typeface="Trebuchet MS"/>
                <a:cs typeface="Trebuchet MS"/>
              </a:rPr>
              <a:t>Maps/Themes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229102" y="5694080"/>
            <a:ext cx="1040295" cy="14940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0" y="393703"/>
            <a:ext cx="9042400" cy="6973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88592" y="2027712"/>
            <a:ext cx="3637915" cy="8636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1700" dirty="0">
                <a:solidFill>
                  <a:srgbClr val="2CA1BF"/>
                </a:solidFill>
                <a:latin typeface="Webdings"/>
                <a:cs typeface="Webdings"/>
              </a:rPr>
              <a:t></a:t>
            </a:r>
            <a:r>
              <a:rPr sz="1700" dirty="0">
                <a:solidFill>
                  <a:srgbClr val="2CA1BF"/>
                </a:solidFill>
                <a:latin typeface="Times New Roman"/>
                <a:cs typeface="Times New Roman"/>
              </a:rPr>
              <a:t> </a:t>
            </a:r>
            <a:r>
              <a:rPr spc="105" dirty="0"/>
              <a:t>No </a:t>
            </a:r>
            <a:r>
              <a:rPr spc="190" dirty="0"/>
              <a:t>of </a:t>
            </a:r>
            <a:r>
              <a:rPr spc="114" dirty="0"/>
              <a:t>Questions </a:t>
            </a:r>
            <a:r>
              <a:rPr spc="90" dirty="0"/>
              <a:t>:</a:t>
            </a:r>
            <a:r>
              <a:rPr spc="35" dirty="0"/>
              <a:t> </a:t>
            </a:r>
            <a:r>
              <a:rPr spc="200" dirty="0"/>
              <a:t>120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sz="1700" dirty="0">
                <a:solidFill>
                  <a:srgbClr val="2CA1BF"/>
                </a:solidFill>
                <a:latin typeface="Webdings"/>
                <a:cs typeface="Webdings"/>
              </a:rPr>
              <a:t></a:t>
            </a:r>
            <a:r>
              <a:rPr sz="1700" dirty="0">
                <a:solidFill>
                  <a:srgbClr val="2CA1BF"/>
                </a:solidFill>
                <a:latin typeface="Times New Roman"/>
                <a:cs typeface="Times New Roman"/>
              </a:rPr>
              <a:t> </a:t>
            </a:r>
            <a:r>
              <a:rPr spc="150" dirty="0"/>
              <a:t>Duration </a:t>
            </a:r>
            <a:r>
              <a:rPr spc="90" dirty="0"/>
              <a:t>: </a:t>
            </a:r>
            <a:r>
              <a:rPr spc="180" dirty="0"/>
              <a:t>3</a:t>
            </a:r>
            <a:r>
              <a:rPr spc="160" dirty="0"/>
              <a:t> </a:t>
            </a:r>
            <a:r>
              <a:rPr spc="145" dirty="0"/>
              <a:t>hours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61774" y="6564441"/>
            <a:ext cx="1445260" cy="29019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ts val="1080"/>
              </a:lnSpc>
              <a:spcBef>
                <a:spcPts val="15"/>
              </a:spcBef>
            </a:pPr>
            <a:r>
              <a:rPr sz="900" spc="-5" dirty="0">
                <a:latin typeface="Arial"/>
                <a:cs typeface="Arial"/>
              </a:rPr>
              <a:t>(PMI®-ACP)  </a:t>
            </a:r>
            <a:r>
              <a:rPr sz="900" dirty="0">
                <a:latin typeface="Arial"/>
                <a:cs typeface="Arial"/>
              </a:rPr>
              <a:t>Agile</a:t>
            </a:r>
            <a:r>
              <a:rPr sz="900" spc="-4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Certified</a:t>
            </a:r>
            <a:endParaRPr sz="900">
              <a:latin typeface="Arial"/>
              <a:cs typeface="Arial"/>
            </a:endParaRPr>
          </a:p>
          <a:p>
            <a:pPr marL="845819">
              <a:lnSpc>
                <a:spcPct val="100000"/>
              </a:lnSpc>
            </a:pPr>
            <a:r>
              <a:rPr sz="900" dirty="0">
                <a:latin typeface="Arial"/>
                <a:cs typeface="Arial"/>
              </a:rPr>
              <a:t>Practitioner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65363" y="3074053"/>
            <a:ext cx="3066415" cy="2244725"/>
          </a:xfrm>
          <a:prstGeom prst="rect">
            <a:avLst/>
          </a:prstGeom>
        </p:spPr>
        <p:txBody>
          <a:bodyPr vert="horz" wrap="square" lIns="0" tIns="200660" rIns="0" bIns="0" rtlCol="0">
            <a:spAutoFit/>
          </a:bodyPr>
          <a:lstStyle/>
          <a:p>
            <a:pPr marR="5715" algn="ctr">
              <a:lnSpc>
                <a:spcPct val="100000"/>
              </a:lnSpc>
              <a:spcBef>
                <a:spcPts val="1580"/>
              </a:spcBef>
            </a:pPr>
            <a:r>
              <a:rPr sz="2300" spc="45" dirty="0">
                <a:latin typeface="Arial"/>
                <a:cs typeface="Arial"/>
              </a:rPr>
              <a:t>Part</a:t>
            </a:r>
            <a:endParaRPr sz="2300">
              <a:latin typeface="Arial"/>
              <a:cs typeface="Arial"/>
            </a:endParaRPr>
          </a:p>
          <a:p>
            <a:pPr marL="400685" marR="409575" algn="ctr">
              <a:lnSpc>
                <a:spcPts val="2700"/>
              </a:lnSpc>
              <a:spcBef>
                <a:spcPts val="1625"/>
              </a:spcBef>
            </a:pPr>
            <a:r>
              <a:rPr sz="2300" spc="114" dirty="0">
                <a:latin typeface="Arial"/>
                <a:cs typeface="Arial"/>
              </a:rPr>
              <a:t>Agile Tools</a:t>
            </a:r>
            <a:r>
              <a:rPr sz="2300" spc="75" dirty="0">
                <a:latin typeface="Arial"/>
                <a:cs typeface="Arial"/>
              </a:rPr>
              <a:t> </a:t>
            </a:r>
            <a:r>
              <a:rPr sz="2300" spc="125" dirty="0">
                <a:latin typeface="Arial"/>
                <a:cs typeface="Arial"/>
              </a:rPr>
              <a:t>and  </a:t>
            </a:r>
            <a:r>
              <a:rPr sz="2300" spc="105" dirty="0">
                <a:latin typeface="Arial"/>
                <a:cs typeface="Arial"/>
              </a:rPr>
              <a:t>Techniques</a:t>
            </a:r>
            <a:endParaRPr sz="2300">
              <a:latin typeface="Arial"/>
              <a:cs typeface="Arial"/>
            </a:endParaRPr>
          </a:p>
          <a:p>
            <a:pPr marL="12065" marR="5080" algn="ctr">
              <a:lnSpc>
                <a:spcPts val="2700"/>
              </a:lnSpc>
              <a:spcBef>
                <a:spcPts val="890"/>
              </a:spcBef>
            </a:pPr>
            <a:r>
              <a:rPr sz="2300" spc="114" dirty="0">
                <a:latin typeface="Arial"/>
                <a:cs typeface="Arial"/>
              </a:rPr>
              <a:t>Agile Knowledge</a:t>
            </a:r>
            <a:r>
              <a:rPr sz="2300" spc="95" dirty="0">
                <a:latin typeface="Arial"/>
                <a:cs typeface="Arial"/>
              </a:rPr>
              <a:t> </a:t>
            </a:r>
            <a:r>
              <a:rPr sz="2300" spc="125" dirty="0">
                <a:latin typeface="Arial"/>
                <a:cs typeface="Arial"/>
              </a:rPr>
              <a:t>and  </a:t>
            </a:r>
            <a:r>
              <a:rPr sz="2300" spc="75" dirty="0">
                <a:latin typeface="Arial"/>
                <a:cs typeface="Arial"/>
              </a:rPr>
              <a:t>Skills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29871" y="3262472"/>
            <a:ext cx="1607820" cy="1870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300" spc="-105" dirty="0">
                <a:latin typeface="Arial"/>
                <a:cs typeface="Arial"/>
              </a:rPr>
              <a:t>Pe</a:t>
            </a:r>
            <a:r>
              <a:rPr sz="2300" spc="190" dirty="0">
                <a:latin typeface="Arial"/>
                <a:cs typeface="Arial"/>
              </a:rPr>
              <a:t>r</a:t>
            </a:r>
            <a:r>
              <a:rPr sz="2300" spc="40" dirty="0">
                <a:latin typeface="Arial"/>
                <a:cs typeface="Arial"/>
              </a:rPr>
              <a:t>c</a:t>
            </a:r>
            <a:r>
              <a:rPr sz="2300" spc="25" dirty="0">
                <a:latin typeface="Arial"/>
                <a:cs typeface="Arial"/>
              </a:rPr>
              <a:t>e</a:t>
            </a:r>
            <a:r>
              <a:rPr sz="2300" spc="170" dirty="0">
                <a:latin typeface="Arial"/>
                <a:cs typeface="Arial"/>
              </a:rPr>
              <a:t>n</a:t>
            </a:r>
            <a:r>
              <a:rPr sz="2300" spc="235" dirty="0">
                <a:latin typeface="Arial"/>
                <a:cs typeface="Arial"/>
              </a:rPr>
              <a:t>t</a:t>
            </a:r>
            <a:r>
              <a:rPr sz="2300" spc="15" dirty="0">
                <a:latin typeface="Arial"/>
                <a:cs typeface="Arial"/>
              </a:rPr>
              <a:t>a</a:t>
            </a:r>
            <a:r>
              <a:rPr sz="2300" spc="185" dirty="0">
                <a:latin typeface="Arial"/>
                <a:cs typeface="Arial"/>
              </a:rPr>
              <a:t>g</a:t>
            </a:r>
            <a:r>
              <a:rPr sz="2300" dirty="0">
                <a:latin typeface="Arial"/>
                <a:cs typeface="Arial"/>
              </a:rPr>
              <a:t>e</a:t>
            </a:r>
            <a:endParaRPr sz="23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810"/>
              </a:spcBef>
            </a:pPr>
            <a:r>
              <a:rPr sz="2300" spc="-35" dirty="0">
                <a:latin typeface="Arial"/>
                <a:cs typeface="Arial"/>
              </a:rPr>
              <a:t>50%</a:t>
            </a:r>
            <a:endParaRPr sz="2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9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300" spc="-35" dirty="0">
                <a:latin typeface="Arial"/>
                <a:cs typeface="Arial"/>
              </a:rPr>
              <a:t>50%</a:t>
            </a:r>
            <a:endParaRPr sz="2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3405" y="784468"/>
            <a:ext cx="74809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80" dirty="0">
                <a:latin typeface="Trebuchet MS"/>
                <a:cs typeface="Trebuchet MS"/>
              </a:rPr>
              <a:t>Agile </a:t>
            </a:r>
            <a:r>
              <a:rPr sz="4000" spc="-250" dirty="0">
                <a:latin typeface="Trebuchet MS"/>
                <a:cs typeface="Trebuchet MS"/>
              </a:rPr>
              <a:t>Project </a:t>
            </a:r>
            <a:r>
              <a:rPr sz="4000" spc="-110" dirty="0">
                <a:latin typeface="Trebuchet MS"/>
                <a:cs typeface="Trebuchet MS"/>
              </a:rPr>
              <a:t>Management</a:t>
            </a:r>
            <a:r>
              <a:rPr sz="4000" spc="-555" dirty="0">
                <a:latin typeface="Trebuchet MS"/>
                <a:cs typeface="Trebuchet MS"/>
              </a:rPr>
              <a:t> </a:t>
            </a:r>
            <a:r>
              <a:rPr sz="4000" spc="-130" dirty="0">
                <a:latin typeface="Trebuchet MS"/>
                <a:cs typeface="Trebuchet MS"/>
              </a:rPr>
              <a:t>Snapshot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44387" y="1969399"/>
            <a:ext cx="8987818" cy="47375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3071" y="684838"/>
            <a:ext cx="38423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85" dirty="0">
                <a:latin typeface="Trebuchet MS"/>
                <a:cs typeface="Trebuchet MS"/>
              </a:rPr>
              <a:t>Product </a:t>
            </a:r>
            <a:r>
              <a:rPr sz="4000" spc="-160" dirty="0">
                <a:latin typeface="Trebuchet MS"/>
                <a:cs typeface="Trebuchet MS"/>
              </a:rPr>
              <a:t>Road</a:t>
            </a:r>
            <a:r>
              <a:rPr sz="4000" spc="-484" dirty="0">
                <a:latin typeface="Trebuchet MS"/>
                <a:cs typeface="Trebuchet MS"/>
              </a:rPr>
              <a:t> </a:t>
            </a:r>
            <a:r>
              <a:rPr sz="4000" spc="75" dirty="0">
                <a:latin typeface="Trebuchet MS"/>
                <a:cs typeface="Trebuchet MS"/>
              </a:rPr>
              <a:t>Map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030751" y="1546542"/>
            <a:ext cx="5160645" cy="5531485"/>
          </a:xfrm>
          <a:custGeom>
            <a:avLst/>
            <a:gdLst/>
            <a:ahLst/>
            <a:cxnLst/>
            <a:rect l="l" t="t" r="r" b="b"/>
            <a:pathLst>
              <a:path w="5160645" h="5531484">
                <a:moveTo>
                  <a:pt x="3862171" y="0"/>
                </a:moveTo>
                <a:lnTo>
                  <a:pt x="1281950" y="3810"/>
                </a:lnTo>
                <a:lnTo>
                  <a:pt x="0" y="5531025"/>
                </a:lnTo>
                <a:lnTo>
                  <a:pt x="5160454" y="5523401"/>
                </a:lnTo>
                <a:lnTo>
                  <a:pt x="38621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22585" y="1552257"/>
            <a:ext cx="5160645" cy="5525770"/>
          </a:xfrm>
          <a:custGeom>
            <a:avLst/>
            <a:gdLst/>
            <a:ahLst/>
            <a:cxnLst/>
            <a:rect l="l" t="t" r="r" b="b"/>
            <a:pathLst>
              <a:path w="5160645" h="5525770">
                <a:moveTo>
                  <a:pt x="0" y="5525298"/>
                </a:moveTo>
                <a:lnTo>
                  <a:pt x="1290111" y="0"/>
                </a:lnTo>
                <a:lnTo>
                  <a:pt x="3870343" y="0"/>
                </a:lnTo>
                <a:lnTo>
                  <a:pt x="5160454" y="5525298"/>
                </a:lnTo>
                <a:lnTo>
                  <a:pt x="0" y="5525298"/>
                </a:lnTo>
                <a:close/>
              </a:path>
            </a:pathLst>
          </a:custGeom>
          <a:ln w="22830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97105" y="1551939"/>
            <a:ext cx="1574800" cy="5532755"/>
          </a:xfrm>
          <a:custGeom>
            <a:avLst/>
            <a:gdLst/>
            <a:ahLst/>
            <a:cxnLst/>
            <a:rect l="l" t="t" r="r" b="b"/>
            <a:pathLst>
              <a:path w="1574800" h="5532755">
                <a:moveTo>
                  <a:pt x="866457" y="0"/>
                </a:moveTo>
                <a:lnTo>
                  <a:pt x="507606" y="6515"/>
                </a:lnTo>
                <a:lnTo>
                  <a:pt x="0" y="5532363"/>
                </a:lnTo>
                <a:lnTo>
                  <a:pt x="1574685" y="5503741"/>
                </a:lnTo>
                <a:lnTo>
                  <a:pt x="8664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97107" y="1551931"/>
            <a:ext cx="1574800" cy="5532755"/>
          </a:xfrm>
          <a:custGeom>
            <a:avLst/>
            <a:gdLst/>
            <a:ahLst/>
            <a:cxnLst/>
            <a:rect l="l" t="t" r="r" b="b"/>
            <a:pathLst>
              <a:path w="1574800" h="5532755">
                <a:moveTo>
                  <a:pt x="0" y="5532368"/>
                </a:moveTo>
                <a:lnTo>
                  <a:pt x="507615" y="6522"/>
                </a:lnTo>
                <a:lnTo>
                  <a:pt x="866460" y="0"/>
                </a:lnTo>
                <a:lnTo>
                  <a:pt x="1574688" y="5503746"/>
                </a:lnTo>
                <a:lnTo>
                  <a:pt x="0" y="5532368"/>
                </a:lnTo>
                <a:close/>
              </a:path>
            </a:pathLst>
          </a:custGeom>
          <a:ln w="22833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66370" y="1817103"/>
            <a:ext cx="895350" cy="181610"/>
          </a:xfrm>
          <a:custGeom>
            <a:avLst/>
            <a:gdLst/>
            <a:ahLst/>
            <a:cxnLst/>
            <a:rect l="l" t="t" r="r" b="b"/>
            <a:pathLst>
              <a:path w="895350" h="181610">
                <a:moveTo>
                  <a:pt x="8229" y="0"/>
                </a:moveTo>
                <a:lnTo>
                  <a:pt x="0" y="60109"/>
                </a:lnTo>
                <a:lnTo>
                  <a:pt x="886993" y="181394"/>
                </a:lnTo>
                <a:lnTo>
                  <a:pt x="895210" y="121285"/>
                </a:lnTo>
                <a:lnTo>
                  <a:pt x="82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83910" y="2937789"/>
            <a:ext cx="1368425" cy="325755"/>
          </a:xfrm>
          <a:custGeom>
            <a:avLst/>
            <a:gdLst/>
            <a:ahLst/>
            <a:cxnLst/>
            <a:rect l="l" t="t" r="r" b="b"/>
            <a:pathLst>
              <a:path w="1368425" h="325754">
                <a:moveTo>
                  <a:pt x="19304" y="0"/>
                </a:moveTo>
                <a:lnTo>
                  <a:pt x="0" y="141058"/>
                </a:lnTo>
                <a:lnTo>
                  <a:pt x="1348765" y="325488"/>
                </a:lnTo>
                <a:lnTo>
                  <a:pt x="1368069" y="184429"/>
                </a:lnTo>
                <a:lnTo>
                  <a:pt x="193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60606" y="5627776"/>
            <a:ext cx="2675255" cy="712470"/>
          </a:xfrm>
          <a:custGeom>
            <a:avLst/>
            <a:gdLst/>
            <a:ahLst/>
            <a:cxnLst/>
            <a:rect l="l" t="t" r="r" b="b"/>
            <a:pathLst>
              <a:path w="2675254" h="712470">
                <a:moveTo>
                  <a:pt x="48247" y="0"/>
                </a:moveTo>
                <a:lnTo>
                  <a:pt x="0" y="352640"/>
                </a:lnTo>
                <a:lnTo>
                  <a:pt x="2626969" y="711847"/>
                </a:lnTo>
                <a:lnTo>
                  <a:pt x="2675229" y="359219"/>
                </a:lnTo>
                <a:lnTo>
                  <a:pt x="482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65456" y="4118622"/>
            <a:ext cx="1246505" cy="502920"/>
          </a:xfrm>
          <a:custGeom>
            <a:avLst/>
            <a:gdLst/>
            <a:ahLst/>
            <a:cxnLst/>
            <a:rect l="l" t="t" r="r" b="b"/>
            <a:pathLst>
              <a:path w="1246504" h="502920">
                <a:moveTo>
                  <a:pt x="98996" y="0"/>
                </a:moveTo>
                <a:lnTo>
                  <a:pt x="55071" y="11533"/>
                </a:lnTo>
                <a:lnTo>
                  <a:pt x="32169" y="50736"/>
                </a:lnTo>
                <a:lnTo>
                  <a:pt x="0" y="285826"/>
                </a:lnTo>
                <a:lnTo>
                  <a:pt x="1487" y="309335"/>
                </a:lnTo>
                <a:lnTo>
                  <a:pt x="11530" y="329739"/>
                </a:lnTo>
                <a:lnTo>
                  <a:pt x="28494" y="344890"/>
                </a:lnTo>
                <a:lnTo>
                  <a:pt x="50749" y="352640"/>
                </a:lnTo>
                <a:lnTo>
                  <a:pt x="1147216" y="502577"/>
                </a:lnTo>
                <a:lnTo>
                  <a:pt x="1170735" y="501084"/>
                </a:lnTo>
                <a:lnTo>
                  <a:pt x="1191147" y="491043"/>
                </a:lnTo>
                <a:lnTo>
                  <a:pt x="1206304" y="474086"/>
                </a:lnTo>
                <a:lnTo>
                  <a:pt x="1214056" y="451840"/>
                </a:lnTo>
                <a:lnTo>
                  <a:pt x="1246225" y="216750"/>
                </a:lnTo>
                <a:lnTo>
                  <a:pt x="1244730" y="193239"/>
                </a:lnTo>
                <a:lnTo>
                  <a:pt x="1234684" y="172832"/>
                </a:lnTo>
                <a:lnTo>
                  <a:pt x="1217718" y="157681"/>
                </a:lnTo>
                <a:lnTo>
                  <a:pt x="1195463" y="149936"/>
                </a:lnTo>
                <a:lnTo>
                  <a:pt x="98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128230" y="3138889"/>
            <a:ext cx="7620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85" dirty="0">
                <a:solidFill>
                  <a:srgbClr val="FFFFFF"/>
                </a:solidFill>
                <a:latin typeface="Trebuchet MS"/>
                <a:cs typeface="Trebuchet MS"/>
              </a:rPr>
              <a:t>18</a:t>
            </a:r>
            <a:r>
              <a:rPr sz="1350" b="1" spc="-127" baseline="24691" dirty="0">
                <a:solidFill>
                  <a:srgbClr val="FFFFFF"/>
                </a:solidFill>
                <a:latin typeface="Trebuchet MS"/>
                <a:cs typeface="Trebuchet MS"/>
              </a:rPr>
              <a:t>th </a:t>
            </a:r>
            <a:r>
              <a:rPr sz="1400" b="1" spc="-150" dirty="0">
                <a:solidFill>
                  <a:srgbClr val="FFFFFF"/>
                </a:solidFill>
                <a:latin typeface="Trebuchet MS"/>
                <a:cs typeface="Trebuchet MS"/>
              </a:rPr>
              <a:t>Jul </a:t>
            </a:r>
            <a:r>
              <a:rPr sz="1400" b="1" spc="-120" dirty="0">
                <a:solidFill>
                  <a:srgbClr val="FFFFFF"/>
                </a:solidFill>
                <a:latin typeface="Trebuchet MS"/>
                <a:cs typeface="Trebuchet MS"/>
              </a:rPr>
              <a:t>15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38340" y="1945093"/>
            <a:ext cx="737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25</a:t>
            </a:r>
            <a:r>
              <a:rPr sz="1200" b="1" spc="-112" baseline="27777" dirty="0">
                <a:solidFill>
                  <a:srgbClr val="FFFFFF"/>
                </a:solidFill>
                <a:latin typeface="Trebuchet MS"/>
                <a:cs typeface="Trebuchet MS"/>
              </a:rPr>
              <a:t>th </a:t>
            </a:r>
            <a:r>
              <a:rPr sz="1200" b="1" spc="-50" dirty="0">
                <a:solidFill>
                  <a:srgbClr val="FFFFFF"/>
                </a:solidFill>
                <a:latin typeface="Trebuchet MS"/>
                <a:cs typeface="Trebuchet MS"/>
              </a:rPr>
              <a:t>Aug</a:t>
            </a:r>
            <a:r>
              <a:rPr sz="1200" b="1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b="1" spc="-95" dirty="0">
                <a:solidFill>
                  <a:srgbClr val="FFFFFF"/>
                </a:solidFill>
                <a:latin typeface="Trebuchet MS"/>
                <a:cs typeface="Trebuchet MS"/>
              </a:rPr>
              <a:t>15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48283" y="4540008"/>
            <a:ext cx="102235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90" dirty="0">
                <a:solidFill>
                  <a:srgbClr val="FFFFFF"/>
                </a:solidFill>
                <a:latin typeface="Trebuchet MS"/>
                <a:cs typeface="Trebuchet MS"/>
              </a:rPr>
              <a:t>22</a:t>
            </a:r>
            <a:r>
              <a:rPr sz="1500" b="1" spc="-135" baseline="22222" dirty="0">
                <a:solidFill>
                  <a:srgbClr val="FFFFFF"/>
                </a:solidFill>
                <a:latin typeface="Trebuchet MS"/>
                <a:cs typeface="Trebuchet MS"/>
              </a:rPr>
              <a:t>nd </a:t>
            </a:r>
            <a:r>
              <a:rPr sz="1500" b="1" spc="5" dirty="0">
                <a:solidFill>
                  <a:srgbClr val="FFFFFF"/>
                </a:solidFill>
                <a:latin typeface="Trebuchet MS"/>
                <a:cs typeface="Trebuchet MS"/>
              </a:rPr>
              <a:t>May</a:t>
            </a:r>
            <a:r>
              <a:rPr sz="1500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b="1" spc="-125" dirty="0">
                <a:solidFill>
                  <a:srgbClr val="FFFFFF"/>
                </a:solidFill>
                <a:latin typeface="Trebuchet MS"/>
                <a:cs typeface="Trebuchet MS"/>
              </a:rPr>
              <a:t>15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327900" y="6337300"/>
            <a:ext cx="1828800" cy="774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463477" y="6460087"/>
            <a:ext cx="2264418" cy="5659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137400" y="4864100"/>
            <a:ext cx="2159000" cy="787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234325" y="4961759"/>
            <a:ext cx="2062075" cy="5434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908800" y="3340100"/>
            <a:ext cx="2159000" cy="533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21500" y="3340100"/>
            <a:ext cx="2019300" cy="558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969747" y="3375612"/>
            <a:ext cx="2038756" cy="41766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969747" y="3375609"/>
            <a:ext cx="2038985" cy="417830"/>
          </a:xfrm>
          <a:prstGeom prst="rect">
            <a:avLst/>
          </a:prstGeom>
          <a:ln w="12700">
            <a:solidFill>
              <a:srgbClr val="F69240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81915" marR="230504">
              <a:lnSpc>
                <a:spcPts val="1300"/>
              </a:lnSpc>
              <a:spcBef>
                <a:spcPts val="275"/>
              </a:spcBef>
            </a:pPr>
            <a:r>
              <a:rPr sz="1100" b="1" spc="-85" dirty="0">
                <a:latin typeface="Trebuchet MS"/>
                <a:cs typeface="Trebuchet MS"/>
              </a:rPr>
              <a:t>First </a:t>
            </a:r>
            <a:r>
              <a:rPr sz="1100" b="1" spc="-60" dirty="0">
                <a:latin typeface="Trebuchet MS"/>
                <a:cs typeface="Trebuchet MS"/>
              </a:rPr>
              <a:t>Distributed Game </a:t>
            </a:r>
            <a:r>
              <a:rPr sz="1100" spc="140" dirty="0">
                <a:latin typeface="Trebuchet MS"/>
                <a:cs typeface="Trebuchet MS"/>
              </a:rPr>
              <a:t>–</a:t>
            </a:r>
            <a:r>
              <a:rPr sz="1100" spc="-200" dirty="0">
                <a:latin typeface="Trebuchet MS"/>
                <a:cs typeface="Trebuchet MS"/>
              </a:rPr>
              <a:t> </a:t>
            </a:r>
            <a:r>
              <a:rPr sz="1100" spc="-45" dirty="0">
                <a:latin typeface="Trebuchet MS"/>
                <a:cs typeface="Trebuchet MS"/>
              </a:rPr>
              <a:t>Road  </a:t>
            </a:r>
            <a:r>
              <a:rPr sz="1100" spc="-55" dirty="0">
                <a:latin typeface="Trebuchet MS"/>
                <a:cs typeface="Trebuchet MS"/>
              </a:rPr>
              <a:t>Rage </a:t>
            </a:r>
            <a:r>
              <a:rPr sz="1100" spc="-30" dirty="0">
                <a:latin typeface="Trebuchet MS"/>
                <a:cs typeface="Trebuchet MS"/>
              </a:rPr>
              <a:t>(Multi</a:t>
            </a:r>
            <a:r>
              <a:rPr sz="1100" spc="-130" dirty="0">
                <a:latin typeface="Trebuchet MS"/>
                <a:cs typeface="Trebuchet MS"/>
              </a:rPr>
              <a:t> </a:t>
            </a:r>
            <a:r>
              <a:rPr sz="1100" spc="-45" dirty="0">
                <a:latin typeface="Trebuchet MS"/>
                <a:cs typeface="Trebuchet MS"/>
              </a:rPr>
              <a:t>User)</a:t>
            </a:r>
            <a:endParaRPr sz="1100" dirty="0">
              <a:latin typeface="Trebuchet MS"/>
              <a:cs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997700" y="2184400"/>
            <a:ext cx="1765300" cy="5207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997700" y="2184400"/>
            <a:ext cx="1587500" cy="546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49325" y="2222388"/>
            <a:ext cx="1661998" cy="4024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7049325" y="2222385"/>
            <a:ext cx="1662430" cy="402590"/>
          </a:xfrm>
          <a:prstGeom prst="rect">
            <a:avLst/>
          </a:prstGeom>
          <a:ln w="12700">
            <a:solidFill>
              <a:srgbClr val="F6924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81915" marR="259079">
              <a:lnSpc>
                <a:spcPct val="100000"/>
              </a:lnSpc>
              <a:spcBef>
                <a:spcPts val="315"/>
              </a:spcBef>
            </a:pPr>
            <a:r>
              <a:rPr sz="1000" b="1" spc="-45" dirty="0">
                <a:latin typeface="Trebuchet MS"/>
                <a:cs typeface="Trebuchet MS"/>
              </a:rPr>
              <a:t>2nd </a:t>
            </a:r>
            <a:r>
              <a:rPr sz="1000" b="1" spc="-35" dirty="0">
                <a:latin typeface="Trebuchet MS"/>
                <a:cs typeface="Trebuchet MS"/>
              </a:rPr>
              <a:t>Distributed </a:t>
            </a:r>
            <a:r>
              <a:rPr sz="1000" b="1" spc="-30" dirty="0">
                <a:latin typeface="Trebuchet MS"/>
                <a:cs typeface="Trebuchet MS"/>
              </a:rPr>
              <a:t>Game</a:t>
            </a:r>
            <a:r>
              <a:rPr sz="1000" b="1" spc="-105" dirty="0">
                <a:latin typeface="Trebuchet MS"/>
                <a:cs typeface="Trebuchet MS"/>
              </a:rPr>
              <a:t> </a:t>
            </a:r>
            <a:r>
              <a:rPr sz="1000" spc="130" dirty="0">
                <a:latin typeface="Trebuchet MS"/>
                <a:cs typeface="Trebuchet MS"/>
              </a:rPr>
              <a:t>–  </a:t>
            </a:r>
            <a:r>
              <a:rPr sz="1000" spc="-35" dirty="0">
                <a:latin typeface="Trebuchet MS"/>
                <a:cs typeface="Trebuchet MS"/>
              </a:rPr>
              <a:t>Brickyard </a:t>
            </a:r>
            <a:r>
              <a:rPr sz="1000" spc="-10" dirty="0">
                <a:latin typeface="Trebuchet MS"/>
                <a:cs typeface="Trebuchet MS"/>
              </a:rPr>
              <a:t>(Multi</a:t>
            </a:r>
            <a:r>
              <a:rPr sz="1000" spc="-75" dirty="0">
                <a:latin typeface="Trebuchet MS"/>
                <a:cs typeface="Trebuchet MS"/>
              </a:rPr>
              <a:t> </a:t>
            </a:r>
            <a:r>
              <a:rPr sz="1000" spc="-25" dirty="0">
                <a:latin typeface="Trebuchet MS"/>
                <a:cs typeface="Trebuchet MS"/>
              </a:rPr>
              <a:t>User)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08000" y="2413000"/>
            <a:ext cx="4305300" cy="12700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8000" y="2413000"/>
            <a:ext cx="4203700" cy="13208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3118" y="2454961"/>
            <a:ext cx="4219790" cy="11478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33118" y="2454960"/>
            <a:ext cx="4220210" cy="11480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81915" marR="193040">
              <a:lnSpc>
                <a:spcPct val="99700"/>
              </a:lnSpc>
              <a:spcBef>
                <a:spcPts val="220"/>
              </a:spcBef>
            </a:pPr>
            <a:r>
              <a:rPr sz="1400" spc="-20" dirty="0">
                <a:latin typeface="Trebuchet MS"/>
                <a:cs typeface="Trebuchet MS"/>
              </a:rPr>
              <a:t>A</a:t>
            </a:r>
            <a:r>
              <a:rPr sz="1400" spc="-114" dirty="0">
                <a:latin typeface="Trebuchet MS"/>
                <a:cs typeface="Trebuchet MS"/>
              </a:rPr>
              <a:t> </a:t>
            </a:r>
            <a:r>
              <a:rPr sz="1400" spc="-65" dirty="0">
                <a:latin typeface="Trebuchet MS"/>
                <a:cs typeface="Trebuchet MS"/>
              </a:rPr>
              <a:t>product</a:t>
            </a:r>
            <a:r>
              <a:rPr sz="1400" spc="-110" dirty="0">
                <a:latin typeface="Trebuchet MS"/>
                <a:cs typeface="Trebuchet MS"/>
              </a:rPr>
              <a:t> </a:t>
            </a:r>
            <a:r>
              <a:rPr sz="1400" spc="-60" dirty="0">
                <a:latin typeface="Trebuchet MS"/>
                <a:cs typeface="Trebuchet MS"/>
              </a:rPr>
              <a:t>roadmap</a:t>
            </a:r>
            <a:r>
              <a:rPr sz="1400" spc="-105" dirty="0">
                <a:latin typeface="Trebuchet MS"/>
                <a:cs typeface="Trebuchet MS"/>
              </a:rPr>
              <a:t> </a:t>
            </a:r>
            <a:r>
              <a:rPr sz="1400" b="1" spc="-65" dirty="0">
                <a:latin typeface="Trebuchet MS"/>
                <a:cs typeface="Trebuchet MS"/>
              </a:rPr>
              <a:t>shows</a:t>
            </a:r>
            <a:r>
              <a:rPr sz="1400" b="1" spc="-114" dirty="0">
                <a:latin typeface="Trebuchet MS"/>
                <a:cs typeface="Trebuchet MS"/>
              </a:rPr>
              <a:t> </a:t>
            </a:r>
            <a:r>
              <a:rPr sz="1400" spc="-35" dirty="0">
                <a:latin typeface="Trebuchet MS"/>
                <a:cs typeface="Trebuchet MS"/>
              </a:rPr>
              <a:t>how</a:t>
            </a:r>
            <a:r>
              <a:rPr sz="1400" spc="-110" dirty="0">
                <a:latin typeface="Trebuchet MS"/>
                <a:cs typeface="Trebuchet MS"/>
              </a:rPr>
              <a:t> </a:t>
            </a:r>
            <a:r>
              <a:rPr sz="1400" spc="-70" dirty="0">
                <a:latin typeface="Trebuchet MS"/>
                <a:cs typeface="Trebuchet MS"/>
              </a:rPr>
              <a:t>the</a:t>
            </a:r>
            <a:r>
              <a:rPr sz="1400" spc="-110" dirty="0">
                <a:latin typeface="Trebuchet MS"/>
                <a:cs typeface="Trebuchet MS"/>
              </a:rPr>
              <a:t> </a:t>
            </a:r>
            <a:r>
              <a:rPr sz="1400" spc="-65" dirty="0">
                <a:latin typeface="Trebuchet MS"/>
                <a:cs typeface="Trebuchet MS"/>
              </a:rPr>
              <a:t>product</a:t>
            </a:r>
            <a:r>
              <a:rPr sz="1400" spc="-114" dirty="0">
                <a:latin typeface="Trebuchet MS"/>
                <a:cs typeface="Trebuchet MS"/>
              </a:rPr>
              <a:t> </a:t>
            </a:r>
            <a:r>
              <a:rPr sz="1400" spc="-85" dirty="0">
                <a:latin typeface="Trebuchet MS"/>
                <a:cs typeface="Trebuchet MS"/>
              </a:rPr>
              <a:t>will</a:t>
            </a:r>
            <a:r>
              <a:rPr sz="1400" spc="-105" dirty="0">
                <a:latin typeface="Trebuchet MS"/>
                <a:cs typeface="Trebuchet MS"/>
              </a:rPr>
              <a:t> </a:t>
            </a:r>
            <a:r>
              <a:rPr sz="1400" b="1" spc="-90" dirty="0">
                <a:latin typeface="Trebuchet MS"/>
                <a:cs typeface="Trebuchet MS"/>
              </a:rPr>
              <a:t>evolve  </a:t>
            </a:r>
            <a:r>
              <a:rPr sz="1400" spc="-60" dirty="0">
                <a:latin typeface="Trebuchet MS"/>
                <a:cs typeface="Trebuchet MS"/>
              </a:rPr>
              <a:t>over </a:t>
            </a:r>
            <a:r>
              <a:rPr sz="1400" spc="-70" dirty="0">
                <a:latin typeface="Trebuchet MS"/>
                <a:cs typeface="Trebuchet MS"/>
              </a:rPr>
              <a:t>the </a:t>
            </a:r>
            <a:r>
              <a:rPr sz="1400" spc="-85" dirty="0">
                <a:latin typeface="Trebuchet MS"/>
                <a:cs typeface="Trebuchet MS"/>
              </a:rPr>
              <a:t>next </a:t>
            </a:r>
            <a:r>
              <a:rPr sz="1400" spc="-75" dirty="0">
                <a:latin typeface="Trebuchet MS"/>
                <a:cs typeface="Trebuchet MS"/>
              </a:rPr>
              <a:t>three </a:t>
            </a:r>
            <a:r>
              <a:rPr sz="1400" spc="-60" dirty="0">
                <a:latin typeface="Trebuchet MS"/>
                <a:cs typeface="Trebuchet MS"/>
              </a:rPr>
              <a:t>to four </a:t>
            </a:r>
            <a:r>
              <a:rPr sz="1400" spc="-70" dirty="0">
                <a:latin typeface="Trebuchet MS"/>
                <a:cs typeface="Trebuchet MS"/>
              </a:rPr>
              <a:t>releases </a:t>
            </a:r>
            <a:r>
              <a:rPr sz="1400" spc="-40" dirty="0">
                <a:latin typeface="Trebuchet MS"/>
                <a:cs typeface="Trebuchet MS"/>
              </a:rPr>
              <a:t>or </a:t>
            </a:r>
            <a:r>
              <a:rPr sz="1400" spc="-45" dirty="0">
                <a:latin typeface="Trebuchet MS"/>
                <a:cs typeface="Trebuchet MS"/>
              </a:rPr>
              <a:t>some </a:t>
            </a:r>
            <a:r>
              <a:rPr sz="1400" spc="-60" dirty="0">
                <a:latin typeface="Trebuchet MS"/>
                <a:cs typeface="Trebuchet MS"/>
              </a:rPr>
              <a:t>period </a:t>
            </a:r>
            <a:r>
              <a:rPr sz="1400" spc="-55" dirty="0">
                <a:latin typeface="Trebuchet MS"/>
                <a:cs typeface="Trebuchet MS"/>
              </a:rPr>
              <a:t>of  </a:t>
            </a:r>
            <a:r>
              <a:rPr sz="1400" spc="-75" dirty="0">
                <a:latin typeface="Trebuchet MS"/>
                <a:cs typeface="Trebuchet MS"/>
              </a:rPr>
              <a:t>calendar </a:t>
            </a:r>
            <a:r>
              <a:rPr sz="1400" spc="-100" dirty="0">
                <a:latin typeface="Trebuchet MS"/>
                <a:cs typeface="Trebuchet MS"/>
              </a:rPr>
              <a:t>time, </a:t>
            </a:r>
            <a:r>
              <a:rPr sz="1400" spc="-85" dirty="0">
                <a:latin typeface="Trebuchet MS"/>
                <a:cs typeface="Trebuchet MS"/>
              </a:rPr>
              <a:t>typically </a:t>
            </a:r>
            <a:r>
              <a:rPr sz="1400" spc="-80" dirty="0">
                <a:latin typeface="Trebuchet MS"/>
                <a:cs typeface="Trebuchet MS"/>
              </a:rPr>
              <a:t>quarters. </a:t>
            </a:r>
            <a:r>
              <a:rPr sz="1400" spc="-90" dirty="0">
                <a:latin typeface="Trebuchet MS"/>
                <a:cs typeface="Trebuchet MS"/>
              </a:rPr>
              <a:t>It’s </a:t>
            </a:r>
            <a:r>
              <a:rPr sz="1400" spc="-65" dirty="0">
                <a:latin typeface="Trebuchet MS"/>
                <a:cs typeface="Trebuchet MS"/>
              </a:rPr>
              <a:t>a </a:t>
            </a:r>
            <a:r>
              <a:rPr sz="1400" b="1" spc="-90" dirty="0">
                <a:latin typeface="Trebuchet MS"/>
                <a:cs typeface="Trebuchet MS"/>
              </a:rPr>
              <a:t>high-level  representation </a:t>
            </a:r>
            <a:r>
              <a:rPr sz="1400" spc="-55" dirty="0">
                <a:latin typeface="Trebuchet MS"/>
                <a:cs typeface="Trebuchet MS"/>
              </a:rPr>
              <a:t>of </a:t>
            </a:r>
            <a:r>
              <a:rPr sz="1400" spc="-65" dirty="0">
                <a:latin typeface="Trebuchet MS"/>
                <a:cs typeface="Trebuchet MS"/>
              </a:rPr>
              <a:t>what </a:t>
            </a:r>
            <a:r>
              <a:rPr sz="1400" b="1" spc="-95" dirty="0">
                <a:latin typeface="Trebuchet MS"/>
                <a:cs typeface="Trebuchet MS"/>
              </a:rPr>
              <a:t>features </a:t>
            </a:r>
            <a:r>
              <a:rPr sz="1400" b="1" spc="-75" dirty="0">
                <a:latin typeface="Trebuchet MS"/>
                <a:cs typeface="Trebuchet MS"/>
              </a:rPr>
              <a:t>or </a:t>
            </a:r>
            <a:r>
              <a:rPr sz="1400" b="1" spc="-85" dirty="0">
                <a:latin typeface="Trebuchet MS"/>
                <a:cs typeface="Trebuchet MS"/>
              </a:rPr>
              <a:t>themes </a:t>
            </a:r>
            <a:r>
              <a:rPr sz="1400" spc="-75" dirty="0">
                <a:latin typeface="Trebuchet MS"/>
                <a:cs typeface="Trebuchet MS"/>
              </a:rPr>
              <a:t>are </a:t>
            </a:r>
            <a:r>
              <a:rPr sz="1400" spc="-60" dirty="0">
                <a:latin typeface="Trebuchet MS"/>
                <a:cs typeface="Trebuchet MS"/>
              </a:rPr>
              <a:t>to be  </a:t>
            </a:r>
            <a:r>
              <a:rPr sz="1400" spc="-75" dirty="0">
                <a:latin typeface="Trebuchet MS"/>
                <a:cs typeface="Trebuchet MS"/>
              </a:rPr>
              <a:t>delivered </a:t>
            </a:r>
            <a:r>
              <a:rPr sz="1400" spc="-60" dirty="0">
                <a:latin typeface="Trebuchet MS"/>
                <a:cs typeface="Trebuchet MS"/>
              </a:rPr>
              <a:t>in </a:t>
            </a:r>
            <a:r>
              <a:rPr sz="1400" spc="-75" dirty="0">
                <a:latin typeface="Trebuchet MS"/>
                <a:cs typeface="Trebuchet MS"/>
              </a:rPr>
              <a:t>each</a:t>
            </a:r>
            <a:r>
              <a:rPr sz="1400" spc="-200" dirty="0">
                <a:latin typeface="Trebuchet MS"/>
                <a:cs typeface="Trebuchet MS"/>
              </a:rPr>
              <a:t> </a:t>
            </a:r>
            <a:r>
              <a:rPr sz="1400" spc="-75" dirty="0">
                <a:latin typeface="Trebuchet MS"/>
                <a:cs typeface="Trebuchet MS"/>
              </a:rPr>
              <a:t>release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441285" y="6004152"/>
            <a:ext cx="9563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90" dirty="0">
                <a:solidFill>
                  <a:srgbClr val="FFFFFF"/>
                </a:solidFill>
                <a:latin typeface="Trebuchet MS"/>
                <a:cs typeface="Trebuchet MS"/>
              </a:rPr>
              <a:t>10</a:t>
            </a:r>
            <a:r>
              <a:rPr sz="1500" b="1" spc="-135" baseline="22222" dirty="0">
                <a:solidFill>
                  <a:srgbClr val="FFFFFF"/>
                </a:solidFill>
                <a:latin typeface="Trebuchet MS"/>
                <a:cs typeface="Trebuchet MS"/>
              </a:rPr>
              <a:t>th </a:t>
            </a:r>
            <a:r>
              <a:rPr sz="1500" b="1" spc="5" dirty="0">
                <a:solidFill>
                  <a:srgbClr val="FFFFFF"/>
                </a:solidFill>
                <a:latin typeface="Trebuchet MS"/>
                <a:cs typeface="Trebuchet MS"/>
              </a:rPr>
              <a:t>May</a:t>
            </a:r>
            <a:r>
              <a:rPr sz="1500" b="1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b="1" spc="-125" dirty="0">
                <a:solidFill>
                  <a:srgbClr val="FFFFFF"/>
                </a:solidFill>
                <a:latin typeface="Trebuchet MS"/>
                <a:cs typeface="Trebuchet MS"/>
              </a:rPr>
              <a:t>15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35" name="object 25"/>
          <p:cNvSpPr txBox="1"/>
          <p:nvPr/>
        </p:nvSpPr>
        <p:spPr>
          <a:xfrm>
            <a:off x="7272113" y="4965985"/>
            <a:ext cx="2038985" cy="543097"/>
          </a:xfrm>
          <a:prstGeom prst="rect">
            <a:avLst/>
          </a:prstGeom>
          <a:ln w="12700">
            <a:solidFill>
              <a:srgbClr val="F69240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r>
              <a:rPr lang="en-US" sz="1100" b="1" spc="-45" dirty="0">
                <a:latin typeface="Trebuchet MS"/>
                <a:cs typeface="Trebuchet MS"/>
              </a:rPr>
              <a:t>First Two Game available </a:t>
            </a:r>
            <a:r>
              <a:rPr lang="en-US" sz="1100" spc="-45" dirty="0">
                <a:latin typeface="Trebuchet MS"/>
                <a:cs typeface="Trebuchet MS"/>
              </a:rPr>
              <a:t>–</a:t>
            </a:r>
          </a:p>
          <a:p>
            <a:r>
              <a:rPr lang="en-US" sz="1100" spc="-45" dirty="0">
                <a:latin typeface="Trebuchet MS"/>
                <a:cs typeface="Trebuchet MS"/>
              </a:rPr>
              <a:t>Road Rage &amp; Brickyard (Single</a:t>
            </a:r>
          </a:p>
          <a:p>
            <a:r>
              <a:rPr lang="en-US" sz="1100" spc="-45" dirty="0">
                <a:latin typeface="Trebuchet MS"/>
                <a:cs typeface="Trebuchet MS"/>
              </a:rPr>
              <a:t>User)</a:t>
            </a:r>
            <a:endParaRPr sz="1100" spc="-45" dirty="0">
              <a:latin typeface="Trebuchet MS"/>
              <a:cs typeface="Trebuchet MS"/>
            </a:endParaRPr>
          </a:p>
        </p:txBody>
      </p:sp>
      <p:sp>
        <p:nvSpPr>
          <p:cNvPr id="36" name="object 25"/>
          <p:cNvSpPr txBox="1"/>
          <p:nvPr/>
        </p:nvSpPr>
        <p:spPr>
          <a:xfrm>
            <a:off x="7473871" y="6454612"/>
            <a:ext cx="2245858" cy="543097"/>
          </a:xfrm>
          <a:prstGeom prst="rect">
            <a:avLst/>
          </a:prstGeom>
          <a:ln w="12700">
            <a:solidFill>
              <a:srgbClr val="F69240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r>
              <a:rPr lang="en-US" sz="1100" b="1" spc="-45" dirty="0">
                <a:latin typeface="Trebuchet MS"/>
                <a:cs typeface="Trebuchet MS"/>
              </a:rPr>
              <a:t>Game1 Demo –</a:t>
            </a:r>
          </a:p>
          <a:p>
            <a:r>
              <a:rPr lang="en-US" sz="1100" spc="-45" dirty="0">
                <a:latin typeface="Trebuchet MS"/>
                <a:cs typeface="Trebuchet MS"/>
              </a:rPr>
              <a:t>Proof of Viability on new</a:t>
            </a:r>
          </a:p>
          <a:p>
            <a:r>
              <a:rPr lang="en-US" sz="1100" spc="-45" dirty="0">
                <a:latin typeface="Trebuchet MS"/>
                <a:cs typeface="Trebuchet MS"/>
              </a:rPr>
              <a:t>platform</a:t>
            </a:r>
            <a:endParaRPr sz="1100" spc="-45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0" y="381000"/>
            <a:ext cx="9042400" cy="6973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995647"/>
              </p:ext>
            </p:extLst>
          </p:nvPr>
        </p:nvGraphicFramePr>
        <p:xfrm>
          <a:off x="1321117" y="2713337"/>
          <a:ext cx="7060883" cy="2254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60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452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8145">
                <a:tc>
                  <a:txBody>
                    <a:bodyPr/>
                    <a:lstStyle/>
                    <a:p>
                      <a:pPr marL="197485" indent="-165735">
                        <a:lnSpc>
                          <a:spcPct val="100000"/>
                        </a:lnSpc>
                        <a:spcBef>
                          <a:spcPts val="570"/>
                        </a:spcBef>
                        <a:buClr>
                          <a:srgbClr val="DA1F27"/>
                        </a:buClr>
                        <a:buSzPct val="150000"/>
                        <a:buFont typeface="Arial"/>
                        <a:buChar char="•"/>
                        <a:tabLst>
                          <a:tab pos="198120" algn="l"/>
                        </a:tabLst>
                      </a:pPr>
                      <a:r>
                        <a:rPr sz="1800" b="0" spc="10" dirty="0">
                          <a:latin typeface="Arial"/>
                          <a:cs typeface="Arial"/>
                        </a:rPr>
                        <a:t>Individuals and</a:t>
                      </a:r>
                      <a:r>
                        <a:rPr sz="1800" b="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0" spc="10" dirty="0">
                          <a:latin typeface="Arial"/>
                          <a:cs typeface="Arial"/>
                        </a:rPr>
                        <a:t>interactions</a:t>
                      </a:r>
                      <a:endParaRPr sz="1800" b="0" dirty="0">
                        <a:latin typeface="Arial"/>
                        <a:cs typeface="Arial"/>
                      </a:endParaRPr>
                    </a:p>
                  </a:txBody>
                  <a:tcPr marL="0" marR="0" marT="72390" marB="0"/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lang="en-US" sz="1800" b="0" spc="10" dirty="0">
                          <a:latin typeface="Arial"/>
                          <a:cs typeface="Arial"/>
                        </a:rPr>
                        <a:t>   </a:t>
                      </a:r>
                      <a:r>
                        <a:rPr sz="1800" b="0" spc="10" dirty="0">
                          <a:latin typeface="Arial"/>
                          <a:cs typeface="Arial"/>
                        </a:rPr>
                        <a:t>over</a:t>
                      </a:r>
                      <a:endParaRPr sz="1800" b="0" dirty="0">
                        <a:latin typeface="Arial"/>
                        <a:cs typeface="Arial"/>
                      </a:endParaRPr>
                    </a:p>
                  </a:txBody>
                  <a:tcPr marL="0" marR="0" marT="72390" marB="0"/>
                </a:tc>
                <a:tc>
                  <a:txBody>
                    <a:bodyPr/>
                    <a:lstStyle/>
                    <a:p>
                      <a:pPr marL="34163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800" b="0" spc="5" dirty="0">
                          <a:latin typeface="Arial"/>
                          <a:cs typeface="Arial"/>
                        </a:rPr>
                        <a:t>processes and</a:t>
                      </a:r>
                      <a:r>
                        <a:rPr sz="1800" b="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0" spc="5" dirty="0">
                          <a:latin typeface="Arial"/>
                          <a:cs typeface="Arial"/>
                        </a:rPr>
                        <a:t>tools</a:t>
                      </a:r>
                      <a:endParaRPr sz="1800" b="0">
                        <a:latin typeface="Arial"/>
                        <a:cs typeface="Arial"/>
                      </a:endParaRPr>
                    </a:p>
                  </a:txBody>
                  <a:tcPr marL="0" marR="0" marT="8636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790">
                <a:tc>
                  <a:txBody>
                    <a:bodyPr/>
                    <a:lstStyle/>
                    <a:p>
                      <a:pPr marL="197485" indent="-165735">
                        <a:lnSpc>
                          <a:spcPct val="100000"/>
                        </a:lnSpc>
                        <a:spcBef>
                          <a:spcPts val="1025"/>
                        </a:spcBef>
                        <a:buClr>
                          <a:srgbClr val="DA1F27"/>
                        </a:buClr>
                        <a:buSzPct val="150000"/>
                        <a:buFont typeface="Arial"/>
                        <a:buChar char="•"/>
                        <a:tabLst>
                          <a:tab pos="198120" algn="l"/>
                        </a:tabLst>
                      </a:pPr>
                      <a:r>
                        <a:rPr sz="1800" b="0" spc="5" dirty="0">
                          <a:latin typeface="Arial"/>
                          <a:cs typeface="Arial"/>
                        </a:rPr>
                        <a:t>Working</a:t>
                      </a:r>
                      <a:r>
                        <a:rPr sz="1800" b="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0" spc="10" dirty="0">
                          <a:latin typeface="Arial"/>
                          <a:cs typeface="Arial"/>
                        </a:rPr>
                        <a:t>software</a:t>
                      </a:r>
                      <a:endParaRPr sz="1800" b="0">
                        <a:latin typeface="Arial"/>
                        <a:cs typeface="Arial"/>
                      </a:endParaRPr>
                    </a:p>
                  </a:txBody>
                  <a:tcPr marL="0" marR="0" marT="130175" marB="0"/>
                </a:tc>
                <a:tc>
                  <a:txBody>
                    <a:bodyPr/>
                    <a:lstStyle/>
                    <a:p>
                      <a:pPr marR="332740" algn="r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sz="1800" b="0" spc="10" dirty="0">
                          <a:latin typeface="Arial"/>
                          <a:cs typeface="Arial"/>
                        </a:rPr>
                        <a:t>over</a:t>
                      </a:r>
                      <a:endParaRPr sz="1800" b="0" dirty="0">
                        <a:latin typeface="Arial"/>
                        <a:cs typeface="Arial"/>
                      </a:endParaRPr>
                    </a:p>
                  </a:txBody>
                  <a:tcPr marL="0" marR="0" marT="144145" marB="0"/>
                </a:tc>
                <a:tc>
                  <a:txBody>
                    <a:bodyPr/>
                    <a:lstStyle/>
                    <a:p>
                      <a:pPr marL="341630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800" b="0" spc="5" dirty="0">
                          <a:latin typeface="Arial"/>
                          <a:cs typeface="Arial"/>
                        </a:rPr>
                        <a:t>comprehensive</a:t>
                      </a:r>
                      <a:r>
                        <a:rPr sz="1800" b="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0" spc="5" dirty="0">
                          <a:latin typeface="Arial"/>
                          <a:cs typeface="Arial"/>
                        </a:rPr>
                        <a:t>documentation</a:t>
                      </a:r>
                      <a:endParaRPr sz="1800" b="0" dirty="0">
                        <a:latin typeface="Arial"/>
                        <a:cs typeface="Arial"/>
                      </a:endParaRPr>
                    </a:p>
                  </a:txBody>
                  <a:tcPr marL="0" marR="0" marT="13271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080">
                <a:tc>
                  <a:txBody>
                    <a:bodyPr/>
                    <a:lstStyle/>
                    <a:p>
                      <a:pPr marL="197485" indent="-165735">
                        <a:lnSpc>
                          <a:spcPct val="100000"/>
                        </a:lnSpc>
                        <a:spcBef>
                          <a:spcPts val="1205"/>
                        </a:spcBef>
                        <a:buClr>
                          <a:srgbClr val="DA1F27"/>
                        </a:buClr>
                        <a:buSzPct val="150000"/>
                        <a:buFont typeface="Arial"/>
                        <a:buChar char="•"/>
                        <a:tabLst>
                          <a:tab pos="198120" algn="l"/>
                        </a:tabLst>
                      </a:pPr>
                      <a:r>
                        <a:rPr sz="1800" b="0" spc="15" dirty="0">
                          <a:latin typeface="Arial"/>
                          <a:cs typeface="Arial"/>
                        </a:rPr>
                        <a:t>Customer</a:t>
                      </a:r>
                      <a:r>
                        <a:rPr sz="1800" b="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0" spc="10" dirty="0">
                          <a:latin typeface="Arial"/>
                          <a:cs typeface="Arial"/>
                        </a:rPr>
                        <a:t>collaboration</a:t>
                      </a:r>
                      <a:endParaRPr sz="1800" b="0">
                        <a:latin typeface="Arial"/>
                        <a:cs typeface="Arial"/>
                      </a:endParaRPr>
                    </a:p>
                  </a:txBody>
                  <a:tcPr marL="0" marR="0" marT="153035" marB="0"/>
                </a:tc>
                <a:tc>
                  <a:txBody>
                    <a:bodyPr/>
                    <a:lstStyle/>
                    <a:p>
                      <a:pPr marR="344170" algn="r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sz="1800" b="0" spc="10" dirty="0">
                          <a:latin typeface="Arial"/>
                          <a:cs typeface="Arial"/>
                        </a:rPr>
                        <a:t>over</a:t>
                      </a:r>
                      <a:endParaRPr sz="1800" b="0">
                        <a:latin typeface="Arial"/>
                        <a:cs typeface="Arial"/>
                      </a:endParaRPr>
                    </a:p>
                  </a:txBody>
                  <a:tcPr marL="0" marR="0" marT="167005" marB="0"/>
                </a:tc>
                <a:tc>
                  <a:txBody>
                    <a:bodyPr/>
                    <a:lstStyle/>
                    <a:p>
                      <a:pPr marL="375920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sz="1800" b="0" spc="5" dirty="0">
                          <a:latin typeface="Arial"/>
                          <a:cs typeface="Arial"/>
                        </a:rPr>
                        <a:t>contract negotiation</a:t>
                      </a:r>
                      <a:endParaRPr sz="1800" b="0" dirty="0">
                        <a:latin typeface="Arial"/>
                        <a:cs typeface="Arial"/>
                      </a:endParaRPr>
                    </a:p>
                  </a:txBody>
                  <a:tcPr marL="0" marR="0" marT="16700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434">
                <a:tc>
                  <a:txBody>
                    <a:bodyPr/>
                    <a:lstStyle/>
                    <a:p>
                      <a:pPr marL="197485" indent="-165735">
                        <a:lnSpc>
                          <a:spcPct val="100000"/>
                        </a:lnSpc>
                        <a:spcBef>
                          <a:spcPts val="1295"/>
                        </a:spcBef>
                        <a:buClr>
                          <a:srgbClr val="DA1F27"/>
                        </a:buClr>
                        <a:buSzPct val="150000"/>
                        <a:buFont typeface="Arial"/>
                        <a:buChar char="•"/>
                        <a:tabLst>
                          <a:tab pos="198120" algn="l"/>
                        </a:tabLst>
                      </a:pPr>
                      <a:r>
                        <a:rPr sz="1800" b="0" spc="10" dirty="0">
                          <a:latin typeface="Arial"/>
                          <a:cs typeface="Arial"/>
                        </a:rPr>
                        <a:t>Responding </a:t>
                      </a:r>
                      <a:r>
                        <a:rPr sz="1800" b="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800" b="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0" spc="10" dirty="0">
                          <a:latin typeface="Arial"/>
                          <a:cs typeface="Arial"/>
                        </a:rPr>
                        <a:t>change</a:t>
                      </a:r>
                      <a:endParaRPr sz="1800" b="0">
                        <a:latin typeface="Arial"/>
                        <a:cs typeface="Arial"/>
                      </a:endParaRPr>
                    </a:p>
                  </a:txBody>
                  <a:tcPr marL="0" marR="0" marT="164465" marB="0"/>
                </a:tc>
                <a:tc>
                  <a:txBody>
                    <a:bodyPr/>
                    <a:lstStyle/>
                    <a:p>
                      <a:pPr marR="332740" algn="r">
                        <a:lnSpc>
                          <a:spcPts val="1900"/>
                        </a:lnSpc>
                        <a:spcBef>
                          <a:spcPts val="1405"/>
                        </a:spcBef>
                      </a:pPr>
                      <a:r>
                        <a:rPr sz="1800" b="0" spc="10" dirty="0">
                          <a:latin typeface="Arial"/>
                          <a:cs typeface="Arial"/>
                        </a:rPr>
                        <a:t>over</a:t>
                      </a:r>
                      <a:endParaRPr sz="1800" b="0">
                        <a:latin typeface="Arial"/>
                        <a:cs typeface="Arial"/>
                      </a:endParaRPr>
                    </a:p>
                  </a:txBody>
                  <a:tcPr marL="0" marR="0" marT="178435" marB="0"/>
                </a:tc>
                <a:tc>
                  <a:txBody>
                    <a:bodyPr/>
                    <a:lstStyle/>
                    <a:p>
                      <a:pPr marL="364490">
                        <a:lnSpc>
                          <a:spcPts val="1900"/>
                        </a:lnSpc>
                        <a:spcBef>
                          <a:spcPts val="1405"/>
                        </a:spcBef>
                      </a:pPr>
                      <a:r>
                        <a:rPr sz="1800" b="0" spc="5" dirty="0">
                          <a:latin typeface="Arial"/>
                          <a:cs typeface="Arial"/>
                        </a:rPr>
                        <a:t>following </a:t>
                      </a:r>
                      <a:r>
                        <a:rPr sz="1800" b="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800" b="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0" spc="5" dirty="0">
                          <a:latin typeface="Arial"/>
                          <a:cs typeface="Arial"/>
                        </a:rPr>
                        <a:t>plan</a:t>
                      </a:r>
                      <a:endParaRPr sz="1800" b="0" dirty="0">
                        <a:latin typeface="Arial"/>
                        <a:cs typeface="Arial"/>
                      </a:endParaRPr>
                    </a:p>
                  </a:txBody>
                  <a:tcPr marL="0" marR="0" marT="17843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461774" y="6564441"/>
            <a:ext cx="1445260" cy="29019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ts val="1080"/>
              </a:lnSpc>
              <a:spcBef>
                <a:spcPts val="15"/>
              </a:spcBef>
            </a:pPr>
            <a:r>
              <a:rPr sz="900" spc="-5" dirty="0">
                <a:latin typeface="Arial"/>
                <a:cs typeface="Arial"/>
              </a:rPr>
              <a:t>(PMI®-ACP)  </a:t>
            </a:r>
            <a:r>
              <a:rPr sz="900" dirty="0">
                <a:latin typeface="Arial"/>
                <a:cs typeface="Arial"/>
              </a:rPr>
              <a:t>Agile</a:t>
            </a:r>
            <a:r>
              <a:rPr sz="900" spc="-4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Certified</a:t>
            </a:r>
            <a:endParaRPr sz="900">
              <a:latin typeface="Arial"/>
              <a:cs typeface="Arial"/>
            </a:endParaRPr>
          </a:p>
          <a:p>
            <a:pPr marL="845819">
              <a:lnSpc>
                <a:spcPct val="100000"/>
              </a:lnSpc>
            </a:pPr>
            <a:r>
              <a:rPr sz="900" dirty="0">
                <a:latin typeface="Arial"/>
                <a:cs typeface="Arial"/>
              </a:rPr>
              <a:t>Practitioner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67317" y="6255651"/>
            <a:ext cx="50228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40" dirty="0">
                <a:solidFill>
                  <a:srgbClr val="909090"/>
                </a:solidFill>
                <a:latin typeface="Arial"/>
                <a:cs typeface="Arial"/>
              </a:rPr>
              <a:t>That </a:t>
            </a:r>
            <a:r>
              <a:rPr sz="900" spc="30" dirty="0">
                <a:solidFill>
                  <a:srgbClr val="909090"/>
                </a:solidFill>
                <a:latin typeface="Arial"/>
                <a:cs typeface="Arial"/>
              </a:rPr>
              <a:t>is, </a:t>
            </a:r>
            <a:r>
              <a:rPr sz="900" spc="40" dirty="0">
                <a:solidFill>
                  <a:srgbClr val="909090"/>
                </a:solidFill>
                <a:latin typeface="Arial"/>
                <a:cs typeface="Arial"/>
              </a:rPr>
              <a:t>while </a:t>
            </a:r>
            <a:r>
              <a:rPr sz="900" spc="45" dirty="0">
                <a:solidFill>
                  <a:srgbClr val="909090"/>
                </a:solidFill>
                <a:latin typeface="Arial"/>
                <a:cs typeface="Arial"/>
              </a:rPr>
              <a:t>there </a:t>
            </a:r>
            <a:r>
              <a:rPr sz="900" spc="30" dirty="0">
                <a:solidFill>
                  <a:srgbClr val="909090"/>
                </a:solidFill>
                <a:latin typeface="Arial"/>
                <a:cs typeface="Arial"/>
              </a:rPr>
              <a:t>is </a:t>
            </a:r>
            <a:r>
              <a:rPr sz="900" spc="20" dirty="0">
                <a:solidFill>
                  <a:srgbClr val="909090"/>
                </a:solidFill>
                <a:latin typeface="Arial"/>
                <a:cs typeface="Arial"/>
              </a:rPr>
              <a:t>value </a:t>
            </a:r>
            <a:r>
              <a:rPr sz="900" spc="55" dirty="0">
                <a:solidFill>
                  <a:srgbClr val="909090"/>
                </a:solidFill>
                <a:latin typeface="Arial"/>
                <a:cs typeface="Arial"/>
              </a:rPr>
              <a:t>in </a:t>
            </a:r>
            <a:r>
              <a:rPr sz="900" spc="50" dirty="0">
                <a:solidFill>
                  <a:srgbClr val="909090"/>
                </a:solidFill>
                <a:latin typeface="Arial"/>
                <a:cs typeface="Arial"/>
              </a:rPr>
              <a:t>the items </a:t>
            </a:r>
            <a:r>
              <a:rPr sz="900" spc="55" dirty="0">
                <a:solidFill>
                  <a:srgbClr val="909090"/>
                </a:solidFill>
                <a:latin typeface="Arial"/>
                <a:cs typeface="Arial"/>
              </a:rPr>
              <a:t>on </a:t>
            </a:r>
            <a:r>
              <a:rPr sz="900" spc="50" dirty="0">
                <a:solidFill>
                  <a:srgbClr val="909090"/>
                </a:solidFill>
                <a:latin typeface="Arial"/>
                <a:cs typeface="Arial"/>
              </a:rPr>
              <a:t>the </a:t>
            </a:r>
            <a:r>
              <a:rPr sz="900" spc="60" dirty="0">
                <a:solidFill>
                  <a:srgbClr val="909090"/>
                </a:solidFill>
                <a:latin typeface="Arial"/>
                <a:cs typeface="Arial"/>
              </a:rPr>
              <a:t>right, </a:t>
            </a:r>
            <a:r>
              <a:rPr sz="900" spc="20" dirty="0">
                <a:solidFill>
                  <a:srgbClr val="909090"/>
                </a:solidFill>
                <a:latin typeface="Arial"/>
                <a:cs typeface="Arial"/>
              </a:rPr>
              <a:t>we value </a:t>
            </a:r>
            <a:r>
              <a:rPr sz="900" spc="50" dirty="0">
                <a:solidFill>
                  <a:srgbClr val="909090"/>
                </a:solidFill>
                <a:latin typeface="Arial"/>
                <a:cs typeface="Arial"/>
              </a:rPr>
              <a:t>the items </a:t>
            </a:r>
            <a:r>
              <a:rPr sz="900" spc="55" dirty="0">
                <a:solidFill>
                  <a:srgbClr val="909090"/>
                </a:solidFill>
                <a:latin typeface="Arial"/>
                <a:cs typeface="Arial"/>
              </a:rPr>
              <a:t>on </a:t>
            </a:r>
            <a:r>
              <a:rPr sz="900" spc="50" dirty="0">
                <a:solidFill>
                  <a:srgbClr val="909090"/>
                </a:solidFill>
                <a:latin typeface="Arial"/>
                <a:cs typeface="Arial"/>
              </a:rPr>
              <a:t>the </a:t>
            </a:r>
            <a:r>
              <a:rPr sz="900" spc="55" dirty="0">
                <a:solidFill>
                  <a:srgbClr val="909090"/>
                </a:solidFill>
                <a:latin typeface="Arial"/>
                <a:cs typeface="Arial"/>
              </a:rPr>
              <a:t>left</a:t>
            </a:r>
            <a:r>
              <a:rPr sz="900" spc="-105" dirty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900" spc="50" dirty="0">
                <a:solidFill>
                  <a:srgbClr val="909090"/>
                </a:solidFill>
                <a:latin typeface="Arial"/>
                <a:cs typeface="Arial"/>
              </a:rPr>
              <a:t>more.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0" y="393703"/>
            <a:ext cx="9042400" cy="6973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14582" y="1964375"/>
            <a:ext cx="7548245" cy="367220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99390" marR="1039494" indent="-199390">
              <a:lnSpc>
                <a:spcPct val="102200"/>
              </a:lnSpc>
              <a:spcBef>
                <a:spcPts val="40"/>
              </a:spcBef>
              <a:buClr>
                <a:srgbClr val="2CA1BF"/>
              </a:buClr>
              <a:buChar char="•"/>
              <a:tabLst>
                <a:tab pos="199390" algn="l"/>
              </a:tabLst>
            </a:pPr>
            <a:r>
              <a:rPr sz="1600" spc="5" dirty="0">
                <a:latin typeface="Arial"/>
                <a:cs typeface="Arial"/>
              </a:rPr>
              <a:t>Our highest priority </a:t>
            </a:r>
            <a:r>
              <a:rPr sz="1600" dirty="0">
                <a:latin typeface="Arial"/>
                <a:cs typeface="Arial"/>
              </a:rPr>
              <a:t>is to </a:t>
            </a:r>
            <a:r>
              <a:rPr sz="1600" spc="5" dirty="0">
                <a:latin typeface="Arial"/>
                <a:cs typeface="Arial"/>
              </a:rPr>
              <a:t>satisfy the </a:t>
            </a:r>
            <a:r>
              <a:rPr sz="2200" spc="-20" dirty="0">
                <a:latin typeface="Arial"/>
                <a:cs typeface="Arial"/>
              </a:rPr>
              <a:t>customer </a:t>
            </a:r>
            <a:r>
              <a:rPr sz="1600" spc="5" dirty="0">
                <a:latin typeface="Arial"/>
                <a:cs typeface="Arial"/>
              </a:rPr>
              <a:t>through </a:t>
            </a:r>
            <a:r>
              <a:rPr sz="2200" spc="-15" dirty="0">
                <a:latin typeface="Arial"/>
                <a:cs typeface="Arial"/>
              </a:rPr>
              <a:t>early </a:t>
            </a:r>
            <a:r>
              <a:rPr sz="2200" spc="-20" dirty="0">
                <a:latin typeface="Arial"/>
                <a:cs typeface="Arial"/>
              </a:rPr>
              <a:t>and  continuous </a:t>
            </a:r>
            <a:r>
              <a:rPr sz="2200" spc="-15" dirty="0">
                <a:latin typeface="Arial"/>
                <a:cs typeface="Arial"/>
              </a:rPr>
              <a:t>delivery </a:t>
            </a:r>
            <a:r>
              <a:rPr sz="1600" spc="5" dirty="0">
                <a:latin typeface="Arial"/>
                <a:cs typeface="Arial"/>
              </a:rPr>
              <a:t>of </a:t>
            </a:r>
            <a:r>
              <a:rPr sz="2200" spc="-15" dirty="0">
                <a:latin typeface="Arial"/>
                <a:cs typeface="Arial"/>
              </a:rPr>
              <a:t>valuable</a:t>
            </a:r>
            <a:r>
              <a:rPr sz="2200" spc="-310" dirty="0">
                <a:latin typeface="Arial"/>
                <a:cs typeface="Arial"/>
              </a:rPr>
              <a:t> </a:t>
            </a:r>
            <a:r>
              <a:rPr sz="2200" spc="-20" dirty="0">
                <a:latin typeface="Arial"/>
                <a:cs typeface="Arial"/>
              </a:rPr>
              <a:t>software</a:t>
            </a:r>
            <a:endParaRPr sz="2200">
              <a:latin typeface="Arial"/>
              <a:cs typeface="Arial"/>
            </a:endParaRPr>
          </a:p>
          <a:p>
            <a:pPr marL="199390" marR="365760" indent="-199390">
              <a:lnSpc>
                <a:spcPct val="104099"/>
              </a:lnSpc>
              <a:spcBef>
                <a:spcPts val="1060"/>
              </a:spcBef>
              <a:buClr>
                <a:srgbClr val="2CA1BF"/>
              </a:buClr>
              <a:buChar char="•"/>
              <a:tabLst>
                <a:tab pos="199390" algn="l"/>
              </a:tabLst>
            </a:pPr>
            <a:r>
              <a:rPr sz="1600" spc="5" dirty="0">
                <a:latin typeface="Arial"/>
                <a:cs typeface="Arial"/>
              </a:rPr>
              <a:t>Welcome changing requirements, even late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5" dirty="0">
                <a:latin typeface="Arial"/>
                <a:cs typeface="Arial"/>
              </a:rPr>
              <a:t>development. Agile processes  harness change for the </a:t>
            </a:r>
            <a:r>
              <a:rPr sz="1600" spc="10" dirty="0">
                <a:latin typeface="Arial"/>
                <a:cs typeface="Arial"/>
              </a:rPr>
              <a:t>customer’s </a:t>
            </a:r>
            <a:r>
              <a:rPr sz="1600" spc="5" dirty="0">
                <a:latin typeface="Arial"/>
                <a:cs typeface="Arial"/>
              </a:rPr>
              <a:t>competitive</a:t>
            </a:r>
            <a:r>
              <a:rPr sz="1600" spc="80" dirty="0">
                <a:latin typeface="Arial"/>
                <a:cs typeface="Arial"/>
              </a:rPr>
              <a:t> </a:t>
            </a:r>
            <a:r>
              <a:rPr sz="1600" spc="5" dirty="0">
                <a:latin typeface="Arial"/>
                <a:cs typeface="Arial"/>
              </a:rPr>
              <a:t>advantage</a:t>
            </a:r>
            <a:endParaRPr sz="1600">
              <a:latin typeface="Arial"/>
              <a:cs typeface="Arial"/>
            </a:endParaRPr>
          </a:p>
          <a:p>
            <a:pPr marL="199390" marR="613410" indent="-199390">
              <a:lnSpc>
                <a:spcPct val="104099"/>
              </a:lnSpc>
              <a:spcBef>
                <a:spcPts val="1125"/>
              </a:spcBef>
              <a:buClr>
                <a:srgbClr val="2CA1BF"/>
              </a:buClr>
              <a:buChar char="•"/>
              <a:tabLst>
                <a:tab pos="199390" algn="l"/>
              </a:tabLst>
            </a:pPr>
            <a:r>
              <a:rPr sz="1600" spc="5" dirty="0">
                <a:latin typeface="Arial"/>
                <a:cs typeface="Arial"/>
              </a:rPr>
              <a:t>Deliver working software </a:t>
            </a:r>
            <a:r>
              <a:rPr sz="1600" spc="-5" dirty="0">
                <a:latin typeface="Arial"/>
                <a:cs typeface="Arial"/>
              </a:rPr>
              <a:t>frequently, </a:t>
            </a:r>
            <a:r>
              <a:rPr sz="1600" spc="5" dirty="0">
                <a:latin typeface="Arial"/>
                <a:cs typeface="Arial"/>
              </a:rPr>
              <a:t>from </a:t>
            </a:r>
            <a:r>
              <a:rPr sz="1600" dirty="0">
                <a:latin typeface="Arial"/>
                <a:cs typeface="Arial"/>
              </a:rPr>
              <a:t>a </a:t>
            </a:r>
            <a:r>
              <a:rPr sz="1600" spc="5" dirty="0">
                <a:latin typeface="Arial"/>
                <a:cs typeface="Arial"/>
              </a:rPr>
              <a:t>couple of weeks </a:t>
            </a:r>
            <a:r>
              <a:rPr sz="1600" dirty="0">
                <a:latin typeface="Arial"/>
                <a:cs typeface="Arial"/>
              </a:rPr>
              <a:t>to a </a:t>
            </a:r>
            <a:r>
              <a:rPr sz="1600" spc="5" dirty="0">
                <a:latin typeface="Arial"/>
                <a:cs typeface="Arial"/>
              </a:rPr>
              <a:t>couple of  months, with </a:t>
            </a:r>
            <a:r>
              <a:rPr sz="1600" dirty="0">
                <a:latin typeface="Arial"/>
                <a:cs typeface="Arial"/>
              </a:rPr>
              <a:t>a </a:t>
            </a:r>
            <a:r>
              <a:rPr sz="1600" spc="5" dirty="0">
                <a:latin typeface="Arial"/>
                <a:cs typeface="Arial"/>
              </a:rPr>
              <a:t>preference </a:t>
            </a:r>
            <a:r>
              <a:rPr sz="1600" dirty="0">
                <a:latin typeface="Arial"/>
                <a:cs typeface="Arial"/>
              </a:rPr>
              <a:t>to </a:t>
            </a:r>
            <a:r>
              <a:rPr sz="1600" spc="5" dirty="0">
                <a:latin typeface="Arial"/>
                <a:cs typeface="Arial"/>
              </a:rPr>
              <a:t>the shorter</a:t>
            </a:r>
            <a:r>
              <a:rPr sz="1600" spc="105" dirty="0">
                <a:latin typeface="Arial"/>
                <a:cs typeface="Arial"/>
              </a:rPr>
              <a:t> </a:t>
            </a:r>
            <a:r>
              <a:rPr sz="1600" spc="5" dirty="0">
                <a:latin typeface="Arial"/>
                <a:cs typeface="Arial"/>
              </a:rPr>
              <a:t>timescale</a:t>
            </a:r>
            <a:endParaRPr sz="1600">
              <a:latin typeface="Arial"/>
              <a:cs typeface="Arial"/>
            </a:endParaRPr>
          </a:p>
          <a:p>
            <a:pPr marL="199390" indent="-199390">
              <a:lnSpc>
                <a:spcPct val="100000"/>
              </a:lnSpc>
              <a:spcBef>
                <a:spcPts val="1290"/>
              </a:spcBef>
              <a:buClr>
                <a:srgbClr val="2CA1BF"/>
              </a:buClr>
              <a:buChar char="•"/>
              <a:tabLst>
                <a:tab pos="199390" algn="l"/>
              </a:tabLst>
            </a:pPr>
            <a:r>
              <a:rPr sz="1600" spc="5" dirty="0">
                <a:latin typeface="Arial"/>
                <a:cs typeface="Arial"/>
              </a:rPr>
              <a:t>Business people and developers </a:t>
            </a:r>
            <a:r>
              <a:rPr sz="1600" spc="10" dirty="0">
                <a:latin typeface="Arial"/>
                <a:cs typeface="Arial"/>
              </a:rPr>
              <a:t>must </a:t>
            </a:r>
            <a:r>
              <a:rPr sz="1600" spc="5" dirty="0">
                <a:latin typeface="Arial"/>
                <a:cs typeface="Arial"/>
              </a:rPr>
              <a:t>work together daily throughout the</a:t>
            </a:r>
            <a:r>
              <a:rPr sz="1600" spc="160" dirty="0">
                <a:latin typeface="Arial"/>
                <a:cs typeface="Arial"/>
              </a:rPr>
              <a:t> </a:t>
            </a:r>
            <a:r>
              <a:rPr sz="1600" spc="5" dirty="0"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  <a:p>
            <a:pPr marL="199390" marR="440690" indent="-199390">
              <a:lnSpc>
                <a:spcPts val="1900"/>
              </a:lnSpc>
              <a:spcBef>
                <a:spcPts val="1125"/>
              </a:spcBef>
              <a:buClr>
                <a:srgbClr val="2CA1BF"/>
              </a:buClr>
              <a:buChar char="•"/>
              <a:tabLst>
                <a:tab pos="199390" algn="l"/>
              </a:tabLst>
            </a:pPr>
            <a:r>
              <a:rPr sz="1600" spc="5" dirty="0">
                <a:latin typeface="Arial"/>
                <a:cs typeface="Arial"/>
              </a:rPr>
              <a:t>Build projects around motivated individuals. Give them the environment and  support they need, and trust them </a:t>
            </a:r>
            <a:r>
              <a:rPr sz="1600" dirty="0">
                <a:latin typeface="Arial"/>
                <a:cs typeface="Arial"/>
              </a:rPr>
              <a:t>to </a:t>
            </a:r>
            <a:r>
              <a:rPr sz="1600" spc="5" dirty="0">
                <a:latin typeface="Arial"/>
                <a:cs typeface="Arial"/>
              </a:rPr>
              <a:t>get the job</a:t>
            </a:r>
            <a:r>
              <a:rPr sz="1600" spc="90" dirty="0">
                <a:latin typeface="Arial"/>
                <a:cs typeface="Arial"/>
              </a:rPr>
              <a:t> </a:t>
            </a:r>
            <a:r>
              <a:rPr sz="1600" spc="10" dirty="0">
                <a:latin typeface="Arial"/>
                <a:cs typeface="Arial"/>
              </a:rPr>
              <a:t>done.</a:t>
            </a:r>
            <a:endParaRPr sz="1600">
              <a:latin typeface="Arial"/>
              <a:cs typeface="Arial"/>
            </a:endParaRPr>
          </a:p>
          <a:p>
            <a:pPr marL="195580" marR="78740" indent="-195580">
              <a:lnSpc>
                <a:spcPts val="1900"/>
              </a:lnSpc>
              <a:spcBef>
                <a:spcPts val="1320"/>
              </a:spcBef>
              <a:buClr>
                <a:srgbClr val="2CA1BF"/>
              </a:buClr>
              <a:buChar char="•"/>
              <a:tabLst>
                <a:tab pos="195580" algn="l"/>
              </a:tabLst>
            </a:pPr>
            <a:r>
              <a:rPr sz="1600" spc="5" dirty="0">
                <a:latin typeface="Arial"/>
                <a:cs typeface="Arial"/>
              </a:rPr>
              <a:t>The </a:t>
            </a:r>
            <a:r>
              <a:rPr sz="1600" spc="10" dirty="0">
                <a:latin typeface="Arial"/>
                <a:cs typeface="Arial"/>
              </a:rPr>
              <a:t>most </a:t>
            </a:r>
            <a:r>
              <a:rPr sz="1600" dirty="0">
                <a:latin typeface="Arial"/>
                <a:cs typeface="Arial"/>
              </a:rPr>
              <a:t>efficient </a:t>
            </a:r>
            <a:r>
              <a:rPr sz="1600" spc="5" dirty="0">
                <a:latin typeface="Arial"/>
                <a:cs typeface="Arial"/>
              </a:rPr>
              <a:t>and </a:t>
            </a:r>
            <a:r>
              <a:rPr sz="1600" dirty="0">
                <a:latin typeface="Arial"/>
                <a:cs typeface="Arial"/>
              </a:rPr>
              <a:t>effective </a:t>
            </a:r>
            <a:r>
              <a:rPr sz="1600" spc="5" dirty="0">
                <a:latin typeface="Arial"/>
                <a:cs typeface="Arial"/>
              </a:rPr>
              <a:t>method of conveying information </a:t>
            </a:r>
            <a:r>
              <a:rPr sz="1600" dirty="0">
                <a:latin typeface="Arial"/>
                <a:cs typeface="Arial"/>
              </a:rPr>
              <a:t>to </a:t>
            </a:r>
            <a:r>
              <a:rPr sz="1600" spc="5" dirty="0">
                <a:latin typeface="Arial"/>
                <a:cs typeface="Arial"/>
              </a:rPr>
              <a:t>and within </a:t>
            </a:r>
            <a:r>
              <a:rPr sz="1600" dirty="0">
                <a:latin typeface="Arial"/>
                <a:cs typeface="Arial"/>
              </a:rPr>
              <a:t>a  </a:t>
            </a:r>
            <a:r>
              <a:rPr sz="1600" spc="5" dirty="0">
                <a:latin typeface="Arial"/>
                <a:cs typeface="Arial"/>
              </a:rPr>
              <a:t>development team </a:t>
            </a:r>
            <a:r>
              <a:rPr sz="1600" dirty="0">
                <a:latin typeface="Arial"/>
                <a:cs typeface="Arial"/>
              </a:rPr>
              <a:t>is </a:t>
            </a:r>
            <a:r>
              <a:rPr sz="1600" spc="5" dirty="0">
                <a:latin typeface="Arial"/>
                <a:cs typeface="Arial"/>
              </a:rPr>
              <a:t>face-to-face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spc="5" dirty="0">
                <a:latin typeface="Arial"/>
                <a:cs typeface="Arial"/>
              </a:rPr>
              <a:t>conversation.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61774" y="6564441"/>
            <a:ext cx="1445260" cy="29019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ts val="1080"/>
              </a:lnSpc>
              <a:spcBef>
                <a:spcPts val="15"/>
              </a:spcBef>
            </a:pPr>
            <a:r>
              <a:rPr sz="900" spc="-5" dirty="0">
                <a:latin typeface="Arial"/>
                <a:cs typeface="Arial"/>
              </a:rPr>
              <a:t>(PMI®-ACP)  </a:t>
            </a:r>
            <a:r>
              <a:rPr sz="900" dirty="0">
                <a:latin typeface="Arial"/>
                <a:cs typeface="Arial"/>
              </a:rPr>
              <a:t>Agile</a:t>
            </a:r>
            <a:r>
              <a:rPr sz="900" spc="-4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Certified</a:t>
            </a:r>
            <a:endParaRPr sz="900">
              <a:latin typeface="Arial"/>
              <a:cs typeface="Arial"/>
            </a:endParaRPr>
          </a:p>
          <a:p>
            <a:pPr marL="845819">
              <a:lnSpc>
                <a:spcPct val="100000"/>
              </a:lnSpc>
            </a:pPr>
            <a:r>
              <a:rPr sz="900" dirty="0">
                <a:latin typeface="Arial"/>
                <a:cs typeface="Arial"/>
              </a:rPr>
              <a:t>Practitioner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0" y="393703"/>
            <a:ext cx="9042400" cy="6973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71663" y="2148196"/>
            <a:ext cx="7419975" cy="2976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99390">
              <a:lnSpc>
                <a:spcPct val="100000"/>
              </a:lnSpc>
              <a:spcBef>
                <a:spcPts val="100"/>
              </a:spcBef>
              <a:buClr>
                <a:srgbClr val="2CA1BF"/>
              </a:buClr>
              <a:buChar char="•"/>
              <a:tabLst>
                <a:tab pos="199390" algn="l"/>
              </a:tabLst>
            </a:pPr>
            <a:r>
              <a:rPr sz="1600" spc="5" dirty="0">
                <a:latin typeface="Arial"/>
                <a:cs typeface="Arial"/>
              </a:rPr>
              <a:t>Working software </a:t>
            </a:r>
            <a:r>
              <a:rPr sz="1600" dirty="0">
                <a:latin typeface="Arial"/>
                <a:cs typeface="Arial"/>
              </a:rPr>
              <a:t>is </a:t>
            </a:r>
            <a:r>
              <a:rPr sz="1600" spc="5" dirty="0">
                <a:latin typeface="Arial"/>
                <a:cs typeface="Arial"/>
              </a:rPr>
              <a:t>the primary measure of</a:t>
            </a:r>
            <a:r>
              <a:rPr sz="1600" spc="75" dirty="0">
                <a:latin typeface="Arial"/>
                <a:cs typeface="Arial"/>
              </a:rPr>
              <a:t> </a:t>
            </a:r>
            <a:r>
              <a:rPr sz="1600" spc="5" dirty="0">
                <a:latin typeface="Arial"/>
                <a:cs typeface="Arial"/>
              </a:rPr>
              <a:t>progress.</a:t>
            </a:r>
            <a:endParaRPr sz="1600">
              <a:latin typeface="Arial"/>
              <a:cs typeface="Arial"/>
            </a:endParaRPr>
          </a:p>
          <a:p>
            <a:pPr marL="187960" marR="74295" indent="-187960">
              <a:lnSpc>
                <a:spcPts val="1900"/>
              </a:lnSpc>
              <a:spcBef>
                <a:spcPts val="1215"/>
              </a:spcBef>
              <a:buClr>
                <a:srgbClr val="2CA1BF"/>
              </a:buClr>
              <a:buChar char="•"/>
              <a:tabLst>
                <a:tab pos="187960" algn="l"/>
              </a:tabLst>
            </a:pPr>
            <a:r>
              <a:rPr sz="1600" spc="5" dirty="0">
                <a:latin typeface="Arial"/>
                <a:cs typeface="Arial"/>
              </a:rPr>
              <a:t>Agile processes promote sustainable development. The sponsors, developers,  and users should be able </a:t>
            </a:r>
            <a:r>
              <a:rPr sz="1600" dirty="0">
                <a:latin typeface="Arial"/>
                <a:cs typeface="Arial"/>
              </a:rPr>
              <a:t>to </a:t>
            </a:r>
            <a:r>
              <a:rPr sz="1600" spc="5" dirty="0">
                <a:latin typeface="Arial"/>
                <a:cs typeface="Arial"/>
              </a:rPr>
              <a:t>maintain </a:t>
            </a:r>
            <a:r>
              <a:rPr sz="1600" dirty="0">
                <a:latin typeface="Arial"/>
                <a:cs typeface="Arial"/>
              </a:rPr>
              <a:t>a </a:t>
            </a:r>
            <a:r>
              <a:rPr sz="1600" spc="5" dirty="0">
                <a:latin typeface="Arial"/>
                <a:cs typeface="Arial"/>
              </a:rPr>
              <a:t>constant pace</a:t>
            </a:r>
            <a:r>
              <a:rPr sz="1600" spc="1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indefinitely.</a:t>
            </a:r>
            <a:endParaRPr sz="1600">
              <a:latin typeface="Arial"/>
              <a:cs typeface="Arial"/>
            </a:endParaRPr>
          </a:p>
          <a:p>
            <a:pPr marL="199390" indent="-199390">
              <a:lnSpc>
                <a:spcPct val="100000"/>
              </a:lnSpc>
              <a:spcBef>
                <a:spcPts val="1240"/>
              </a:spcBef>
              <a:buClr>
                <a:srgbClr val="2CA1BF"/>
              </a:buClr>
              <a:buChar char="•"/>
              <a:tabLst>
                <a:tab pos="199390" algn="l"/>
              </a:tabLst>
            </a:pPr>
            <a:r>
              <a:rPr sz="1600" spc="5" dirty="0">
                <a:latin typeface="Arial"/>
                <a:cs typeface="Arial"/>
              </a:rPr>
              <a:t>Continuous attention </a:t>
            </a:r>
            <a:r>
              <a:rPr sz="1600" dirty="0">
                <a:latin typeface="Arial"/>
                <a:cs typeface="Arial"/>
              </a:rPr>
              <a:t>to </a:t>
            </a:r>
            <a:r>
              <a:rPr sz="1600" spc="5" dirty="0">
                <a:latin typeface="Arial"/>
                <a:cs typeface="Arial"/>
              </a:rPr>
              <a:t>technical excellence and good design enhances</a:t>
            </a:r>
            <a:r>
              <a:rPr sz="1600" spc="2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agility.</a:t>
            </a:r>
            <a:endParaRPr sz="1600">
              <a:latin typeface="Arial"/>
              <a:cs typeface="Arial"/>
            </a:endParaRPr>
          </a:p>
          <a:p>
            <a:pPr marL="199390" indent="-199390">
              <a:lnSpc>
                <a:spcPct val="100000"/>
              </a:lnSpc>
              <a:spcBef>
                <a:spcPts val="1135"/>
              </a:spcBef>
              <a:buClr>
                <a:srgbClr val="2CA1BF"/>
              </a:buClr>
              <a:buChar char="•"/>
              <a:tabLst>
                <a:tab pos="199390" algn="l"/>
              </a:tabLst>
            </a:pPr>
            <a:r>
              <a:rPr sz="1600" spc="5" dirty="0">
                <a:latin typeface="Arial"/>
                <a:cs typeface="Arial"/>
              </a:rPr>
              <a:t>Simplicity </a:t>
            </a:r>
            <a:r>
              <a:rPr sz="1600" dirty="0">
                <a:latin typeface="Arial"/>
                <a:cs typeface="Arial"/>
              </a:rPr>
              <a:t>- </a:t>
            </a:r>
            <a:r>
              <a:rPr sz="1600" spc="5" dirty="0">
                <a:latin typeface="Arial"/>
                <a:cs typeface="Arial"/>
              </a:rPr>
              <a:t>the art of maximizing the </a:t>
            </a:r>
            <a:r>
              <a:rPr sz="1600" spc="10" dirty="0">
                <a:latin typeface="Arial"/>
                <a:cs typeface="Arial"/>
              </a:rPr>
              <a:t>amount </a:t>
            </a:r>
            <a:r>
              <a:rPr sz="1600" spc="5" dirty="0">
                <a:latin typeface="Arial"/>
                <a:cs typeface="Arial"/>
              </a:rPr>
              <a:t>of work not done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140" dirty="0">
                <a:latin typeface="Arial"/>
                <a:cs typeface="Arial"/>
              </a:rPr>
              <a:t> </a:t>
            </a:r>
            <a:r>
              <a:rPr sz="1600" spc="5" dirty="0">
                <a:latin typeface="Arial"/>
                <a:cs typeface="Arial"/>
              </a:rPr>
              <a:t>essential.</a:t>
            </a:r>
            <a:endParaRPr sz="1600">
              <a:latin typeface="Arial"/>
              <a:cs typeface="Arial"/>
            </a:endParaRPr>
          </a:p>
          <a:p>
            <a:pPr marL="195580" marR="5080" indent="-195580">
              <a:lnSpc>
                <a:spcPct val="104099"/>
              </a:lnSpc>
              <a:spcBef>
                <a:spcPts val="965"/>
              </a:spcBef>
              <a:buClr>
                <a:srgbClr val="2CA1BF"/>
              </a:buClr>
              <a:buChar char="•"/>
              <a:tabLst>
                <a:tab pos="195580" algn="l"/>
              </a:tabLst>
            </a:pPr>
            <a:r>
              <a:rPr sz="1600" spc="5" dirty="0">
                <a:latin typeface="Arial"/>
                <a:cs typeface="Arial"/>
              </a:rPr>
              <a:t>The best architectures, requirements, and designs emerge from </a:t>
            </a:r>
            <a:r>
              <a:rPr sz="1600" spc="10" dirty="0">
                <a:latin typeface="Arial"/>
                <a:cs typeface="Arial"/>
              </a:rPr>
              <a:t>self-organizing  </a:t>
            </a:r>
            <a:r>
              <a:rPr sz="1600" spc="5" dirty="0">
                <a:latin typeface="Arial"/>
                <a:cs typeface="Arial"/>
              </a:rPr>
              <a:t>teams.</a:t>
            </a:r>
            <a:endParaRPr sz="1600">
              <a:latin typeface="Arial"/>
              <a:cs typeface="Arial"/>
            </a:endParaRPr>
          </a:p>
          <a:p>
            <a:pPr marL="187960" marR="259715" indent="-187960">
              <a:lnSpc>
                <a:spcPct val="104099"/>
              </a:lnSpc>
              <a:spcBef>
                <a:spcPts val="1120"/>
              </a:spcBef>
              <a:buClr>
                <a:srgbClr val="2CA1BF"/>
              </a:buClr>
              <a:buChar char="•"/>
              <a:tabLst>
                <a:tab pos="187960" algn="l"/>
              </a:tabLst>
            </a:pPr>
            <a:r>
              <a:rPr sz="1600" spc="5" dirty="0">
                <a:latin typeface="Arial"/>
                <a:cs typeface="Arial"/>
              </a:rPr>
              <a:t>At regular intervals, the team reflects on how </a:t>
            </a:r>
            <a:r>
              <a:rPr sz="1600" dirty="0">
                <a:latin typeface="Arial"/>
                <a:cs typeface="Arial"/>
              </a:rPr>
              <a:t>to </a:t>
            </a:r>
            <a:r>
              <a:rPr sz="1600" spc="10" dirty="0">
                <a:latin typeface="Arial"/>
                <a:cs typeface="Arial"/>
              </a:rPr>
              <a:t>become </a:t>
            </a:r>
            <a:r>
              <a:rPr sz="1600" spc="5" dirty="0">
                <a:latin typeface="Arial"/>
                <a:cs typeface="Arial"/>
              </a:rPr>
              <a:t>more </a:t>
            </a:r>
            <a:r>
              <a:rPr sz="1600" dirty="0">
                <a:latin typeface="Arial"/>
                <a:cs typeface="Arial"/>
              </a:rPr>
              <a:t>effective, </a:t>
            </a:r>
            <a:r>
              <a:rPr sz="1600" spc="5" dirty="0">
                <a:latin typeface="Arial"/>
                <a:cs typeface="Arial"/>
              </a:rPr>
              <a:t>then  tunes and adjusts </a:t>
            </a:r>
            <a:r>
              <a:rPr sz="1600" dirty="0">
                <a:latin typeface="Arial"/>
                <a:cs typeface="Arial"/>
              </a:rPr>
              <a:t>its </a:t>
            </a:r>
            <a:r>
              <a:rPr sz="1600" spc="5" dirty="0">
                <a:latin typeface="Arial"/>
                <a:cs typeface="Arial"/>
              </a:rPr>
              <a:t>behavior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accordingly.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61774" y="6564441"/>
            <a:ext cx="1445260" cy="29019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ts val="1080"/>
              </a:lnSpc>
              <a:spcBef>
                <a:spcPts val="15"/>
              </a:spcBef>
            </a:pPr>
            <a:r>
              <a:rPr sz="900" spc="-5" dirty="0">
                <a:latin typeface="Arial"/>
                <a:cs typeface="Arial"/>
              </a:rPr>
              <a:t>(PMI®-ACP)  </a:t>
            </a:r>
            <a:r>
              <a:rPr sz="900" dirty="0">
                <a:latin typeface="Arial"/>
                <a:cs typeface="Arial"/>
              </a:rPr>
              <a:t>Agile</a:t>
            </a:r>
            <a:r>
              <a:rPr sz="900" spc="-4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Certified</a:t>
            </a:r>
            <a:endParaRPr sz="900">
              <a:latin typeface="Arial"/>
              <a:cs typeface="Arial"/>
            </a:endParaRPr>
          </a:p>
          <a:p>
            <a:pPr marL="845819">
              <a:lnSpc>
                <a:spcPct val="100000"/>
              </a:lnSpc>
            </a:pPr>
            <a:r>
              <a:rPr sz="900" dirty="0">
                <a:latin typeface="Arial"/>
                <a:cs typeface="Arial"/>
              </a:rPr>
              <a:t>Practitioner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0" y="393703"/>
            <a:ext cx="9042400" cy="6973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08671" y="1975806"/>
            <a:ext cx="6582409" cy="1467485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253365" marR="5080" indent="-241300">
              <a:lnSpc>
                <a:spcPts val="1800"/>
              </a:lnSpc>
              <a:spcBef>
                <a:spcPts val="259"/>
              </a:spcBef>
            </a:pPr>
            <a:r>
              <a:rPr sz="1600" dirty="0">
                <a:solidFill>
                  <a:srgbClr val="EB631A"/>
                </a:solidFill>
                <a:latin typeface="Webdings"/>
                <a:cs typeface="Webdings"/>
              </a:rPr>
              <a:t></a:t>
            </a:r>
            <a:r>
              <a:rPr sz="1600" dirty="0">
                <a:solidFill>
                  <a:srgbClr val="EB631A"/>
                </a:solidFill>
                <a:latin typeface="Times New Roman"/>
                <a:cs typeface="Times New Roman"/>
              </a:rPr>
              <a:t> </a:t>
            </a:r>
            <a:r>
              <a:rPr sz="1600" spc="35" dirty="0">
                <a:latin typeface="Arial"/>
                <a:cs typeface="Arial"/>
              </a:rPr>
              <a:t>These </a:t>
            </a:r>
            <a:r>
              <a:rPr sz="1600" spc="45" dirty="0">
                <a:latin typeface="Arial"/>
                <a:cs typeface="Arial"/>
              </a:rPr>
              <a:t>are </a:t>
            </a:r>
            <a:r>
              <a:rPr sz="1600" spc="95" dirty="0">
                <a:latin typeface="Arial"/>
                <a:cs typeface="Arial"/>
              </a:rPr>
              <a:t>frameworks </a:t>
            </a:r>
            <a:r>
              <a:rPr sz="1600" spc="80" dirty="0">
                <a:latin typeface="Arial"/>
                <a:cs typeface="Arial"/>
              </a:rPr>
              <a:t>and </a:t>
            </a:r>
            <a:r>
              <a:rPr sz="1600" spc="50" dirty="0">
                <a:latin typeface="Arial"/>
                <a:cs typeface="Arial"/>
              </a:rPr>
              <a:t>processes </a:t>
            </a:r>
            <a:r>
              <a:rPr sz="1600" spc="90" dirty="0">
                <a:latin typeface="Arial"/>
                <a:cs typeface="Arial"/>
              </a:rPr>
              <a:t>which </a:t>
            </a:r>
            <a:r>
              <a:rPr sz="1600" spc="45" dirty="0">
                <a:latin typeface="Arial"/>
                <a:cs typeface="Arial"/>
              </a:rPr>
              <a:t>are </a:t>
            </a:r>
            <a:r>
              <a:rPr sz="1600" spc="55" dirty="0">
                <a:latin typeface="Arial"/>
                <a:cs typeface="Arial"/>
              </a:rPr>
              <a:t>based </a:t>
            </a:r>
            <a:r>
              <a:rPr sz="1600" spc="100" dirty="0">
                <a:latin typeface="Arial"/>
                <a:cs typeface="Arial"/>
              </a:rPr>
              <a:t>on </a:t>
            </a:r>
            <a:r>
              <a:rPr sz="1600" spc="80" dirty="0">
                <a:latin typeface="Arial"/>
                <a:cs typeface="Arial"/>
              </a:rPr>
              <a:t>Agile  </a:t>
            </a:r>
            <a:r>
              <a:rPr sz="1600" spc="95" dirty="0">
                <a:latin typeface="Arial"/>
                <a:cs typeface="Arial"/>
              </a:rPr>
              <a:t>manifesto </a:t>
            </a:r>
            <a:r>
              <a:rPr sz="1600" spc="80" dirty="0">
                <a:latin typeface="Arial"/>
                <a:cs typeface="Arial"/>
              </a:rPr>
              <a:t>and</a:t>
            </a:r>
            <a:r>
              <a:rPr sz="1600" spc="75" dirty="0">
                <a:latin typeface="Arial"/>
                <a:cs typeface="Arial"/>
              </a:rPr>
              <a:t> </a:t>
            </a:r>
            <a:r>
              <a:rPr sz="1600" spc="90" dirty="0">
                <a:latin typeface="Arial"/>
                <a:cs typeface="Arial"/>
              </a:rPr>
              <a:t>principles.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950">
              <a:latin typeface="Times New Roman"/>
              <a:cs typeface="Times New Roman"/>
            </a:endParaRPr>
          </a:p>
          <a:p>
            <a:pPr marL="75438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DA1F27"/>
                </a:solidFill>
                <a:latin typeface="Webdings"/>
                <a:cs typeface="Webdings"/>
              </a:rPr>
              <a:t></a:t>
            </a:r>
            <a:r>
              <a:rPr sz="1600" spc="135" dirty="0">
                <a:solidFill>
                  <a:srgbClr val="DA1F27"/>
                </a:solidFill>
                <a:latin typeface="Times New Roman"/>
                <a:cs typeface="Times New Roman"/>
              </a:rPr>
              <a:t> </a:t>
            </a:r>
            <a:r>
              <a:rPr sz="1600" spc="-114" dirty="0">
                <a:latin typeface="Arial"/>
                <a:cs typeface="Arial"/>
              </a:rPr>
              <a:t>XP</a:t>
            </a:r>
            <a:endParaRPr sz="1600">
              <a:latin typeface="Arial"/>
              <a:cs typeface="Arial"/>
            </a:endParaRPr>
          </a:p>
          <a:p>
            <a:pPr marL="1233170" algn="ctr">
              <a:lnSpc>
                <a:spcPct val="100000"/>
              </a:lnSpc>
              <a:spcBef>
                <a:spcPts val="325"/>
              </a:spcBef>
            </a:pPr>
            <a:r>
              <a:rPr sz="1600" dirty="0">
                <a:solidFill>
                  <a:srgbClr val="DA1F27"/>
                </a:solidFill>
                <a:latin typeface="Webdings"/>
                <a:cs typeface="Webdings"/>
              </a:rPr>
              <a:t></a:t>
            </a:r>
            <a:r>
              <a:rPr sz="1600" spc="135" dirty="0">
                <a:solidFill>
                  <a:srgbClr val="DA1F27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DSDM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61774" y="6564441"/>
            <a:ext cx="1445260" cy="29019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ts val="1080"/>
              </a:lnSpc>
              <a:spcBef>
                <a:spcPts val="15"/>
              </a:spcBef>
            </a:pPr>
            <a:r>
              <a:rPr sz="900" spc="-5" dirty="0">
                <a:latin typeface="Arial"/>
                <a:cs typeface="Arial"/>
              </a:rPr>
              <a:t>(PMI®-ACP)  </a:t>
            </a:r>
            <a:r>
              <a:rPr sz="900" dirty="0">
                <a:latin typeface="Arial"/>
                <a:cs typeface="Arial"/>
              </a:rPr>
              <a:t>Agile</a:t>
            </a:r>
            <a:r>
              <a:rPr sz="900" spc="-4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Certified</a:t>
            </a:r>
            <a:endParaRPr sz="900">
              <a:latin typeface="Arial"/>
              <a:cs typeface="Arial"/>
            </a:endParaRPr>
          </a:p>
          <a:p>
            <a:pPr marL="845819">
              <a:lnSpc>
                <a:spcPct val="100000"/>
              </a:lnSpc>
            </a:pPr>
            <a:r>
              <a:rPr sz="900" dirty="0">
                <a:latin typeface="Arial"/>
                <a:cs typeface="Arial"/>
              </a:rPr>
              <a:t>Practitioner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85442" y="3698649"/>
            <a:ext cx="179323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DA1F27"/>
                </a:solidFill>
                <a:latin typeface="Webdings"/>
                <a:cs typeface="Webdings"/>
              </a:rPr>
              <a:t></a:t>
            </a:r>
            <a:r>
              <a:rPr sz="1600" dirty="0">
                <a:solidFill>
                  <a:srgbClr val="DA1F27"/>
                </a:solidFill>
                <a:latin typeface="Times New Roman"/>
                <a:cs typeface="Times New Roman"/>
              </a:rPr>
              <a:t> </a:t>
            </a:r>
            <a:r>
              <a:rPr sz="1600" spc="80" dirty="0">
                <a:latin typeface="Arial"/>
                <a:cs typeface="Arial"/>
              </a:rPr>
              <a:t>Agile</a:t>
            </a:r>
            <a:r>
              <a:rPr sz="1600" spc="150" dirty="0">
                <a:latin typeface="Arial"/>
                <a:cs typeface="Arial"/>
              </a:rPr>
              <a:t> </a:t>
            </a:r>
            <a:r>
              <a:rPr sz="1600" spc="95" dirty="0">
                <a:latin typeface="Arial"/>
                <a:cs typeface="Arial"/>
              </a:rPr>
              <a:t>Modeling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08671" y="4474505"/>
            <a:ext cx="27724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DA1F27"/>
                </a:solidFill>
                <a:latin typeface="Webdings"/>
                <a:cs typeface="Webdings"/>
              </a:rPr>
              <a:t></a:t>
            </a:r>
            <a:r>
              <a:rPr sz="1600" dirty="0">
                <a:solidFill>
                  <a:srgbClr val="DA1F27"/>
                </a:solidFill>
                <a:latin typeface="Times New Roman"/>
                <a:cs typeface="Times New Roman"/>
              </a:rPr>
              <a:t> </a:t>
            </a:r>
            <a:r>
              <a:rPr sz="1600" spc="40" dirty="0">
                <a:latin typeface="Arial"/>
                <a:cs typeface="Arial"/>
              </a:rPr>
              <a:t>Essential </a:t>
            </a:r>
            <a:r>
              <a:rPr sz="1600" spc="85" dirty="0">
                <a:latin typeface="Arial"/>
                <a:cs typeface="Arial"/>
              </a:rPr>
              <a:t>Unified</a:t>
            </a:r>
            <a:r>
              <a:rPr sz="1600" spc="210" dirty="0">
                <a:latin typeface="Arial"/>
                <a:cs typeface="Arial"/>
              </a:rPr>
              <a:t> </a:t>
            </a:r>
            <a:r>
              <a:rPr sz="1600" spc="20" dirty="0">
                <a:latin typeface="Arial"/>
                <a:cs typeface="Arial"/>
              </a:rPr>
              <a:t>Process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20057" y="4006713"/>
            <a:ext cx="21488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DA1F27"/>
                </a:solidFill>
                <a:latin typeface="Webdings"/>
                <a:cs typeface="Webdings"/>
              </a:rPr>
              <a:t></a:t>
            </a:r>
            <a:r>
              <a:rPr sz="1600" dirty="0">
                <a:solidFill>
                  <a:srgbClr val="DA1F27"/>
                </a:solidFill>
                <a:latin typeface="Times New Roman"/>
                <a:cs typeface="Times New Roman"/>
              </a:rPr>
              <a:t> </a:t>
            </a:r>
            <a:r>
              <a:rPr sz="1600" spc="80" dirty="0">
                <a:latin typeface="Arial"/>
                <a:cs typeface="Arial"/>
              </a:rPr>
              <a:t>Agile </a:t>
            </a:r>
            <a:r>
              <a:rPr sz="1600" spc="55" dirty="0">
                <a:latin typeface="Arial"/>
                <a:cs typeface="Arial"/>
              </a:rPr>
              <a:t>Data</a:t>
            </a:r>
            <a:r>
              <a:rPr sz="1600" spc="160" dirty="0">
                <a:latin typeface="Arial"/>
                <a:cs typeface="Arial"/>
              </a:rPr>
              <a:t> </a:t>
            </a:r>
            <a:r>
              <a:rPr sz="1600" spc="95" dirty="0">
                <a:latin typeface="Arial"/>
                <a:cs typeface="Arial"/>
              </a:rPr>
              <a:t>Method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93621" y="3375307"/>
            <a:ext cx="1123315" cy="760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7804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DA1F27"/>
                </a:solidFill>
                <a:latin typeface="Webdings"/>
                <a:cs typeface="Webdings"/>
              </a:rPr>
              <a:t></a:t>
            </a:r>
            <a:r>
              <a:rPr sz="1600" spc="55" dirty="0">
                <a:solidFill>
                  <a:srgbClr val="DA1F27"/>
                </a:solidFill>
                <a:latin typeface="Times New Roman"/>
                <a:cs typeface="Times New Roman"/>
              </a:rPr>
              <a:t> </a:t>
            </a:r>
            <a:r>
              <a:rPr sz="1600" spc="50" dirty="0">
                <a:latin typeface="Arial"/>
                <a:cs typeface="Arial"/>
              </a:rPr>
              <a:t>Scrum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39"/>
              </a:spcBef>
            </a:pPr>
            <a:r>
              <a:rPr sz="1600" dirty="0">
                <a:solidFill>
                  <a:srgbClr val="DA1F27"/>
                </a:solidFill>
                <a:latin typeface="Webdings"/>
                <a:cs typeface="Webdings"/>
              </a:rPr>
              <a:t></a:t>
            </a:r>
            <a:r>
              <a:rPr sz="1600" spc="125" dirty="0">
                <a:solidFill>
                  <a:srgbClr val="DA1F27"/>
                </a:solidFill>
                <a:latin typeface="Times New Roman"/>
                <a:cs typeface="Times New Roman"/>
              </a:rPr>
              <a:t> </a:t>
            </a:r>
            <a:r>
              <a:rPr sz="1600" spc="-60" dirty="0">
                <a:latin typeface="Arial"/>
                <a:cs typeface="Arial"/>
              </a:rPr>
              <a:t>AUP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70392" y="4816796"/>
            <a:ext cx="7156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DA1F27"/>
                </a:solidFill>
                <a:latin typeface="Webdings"/>
                <a:cs typeface="Webdings"/>
              </a:rPr>
              <a:t></a:t>
            </a:r>
            <a:r>
              <a:rPr sz="1600" spc="65" dirty="0">
                <a:solidFill>
                  <a:srgbClr val="DA1F27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FDD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80330" y="5124860"/>
            <a:ext cx="7211059" cy="1182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0385" algn="ctr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DA1F27"/>
                </a:solidFill>
                <a:latin typeface="Webdings"/>
                <a:cs typeface="Webdings"/>
              </a:rPr>
              <a:t></a:t>
            </a:r>
            <a:r>
              <a:rPr sz="1600" dirty="0">
                <a:solidFill>
                  <a:srgbClr val="DA1F27"/>
                </a:solidFill>
                <a:latin typeface="Times New Roman"/>
                <a:cs typeface="Times New Roman"/>
              </a:rPr>
              <a:t>  </a:t>
            </a:r>
            <a:r>
              <a:rPr sz="1600" spc="65" dirty="0">
                <a:latin typeface="Arial"/>
                <a:cs typeface="Arial"/>
              </a:rPr>
              <a:t>Open</a:t>
            </a:r>
            <a:r>
              <a:rPr sz="1600" spc="-180" dirty="0">
                <a:latin typeface="Arial"/>
                <a:cs typeface="Arial"/>
              </a:rPr>
              <a:t> </a:t>
            </a:r>
            <a:r>
              <a:rPr sz="1600" spc="-110" dirty="0">
                <a:latin typeface="Arial"/>
                <a:cs typeface="Arial"/>
              </a:rPr>
              <a:t>UP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DA1F27"/>
                </a:solidFill>
                <a:latin typeface="Webdings"/>
                <a:cs typeface="Webdings"/>
              </a:rPr>
              <a:t></a:t>
            </a:r>
            <a:r>
              <a:rPr sz="1600" dirty="0">
                <a:solidFill>
                  <a:srgbClr val="DA1F27"/>
                </a:solidFill>
                <a:latin typeface="Times New Roman"/>
                <a:cs typeface="Times New Roman"/>
              </a:rPr>
              <a:t> </a:t>
            </a:r>
            <a:r>
              <a:rPr sz="1600" spc="25" dirty="0">
                <a:latin typeface="Arial"/>
                <a:cs typeface="Arial"/>
              </a:rPr>
              <a:t>Lean </a:t>
            </a:r>
            <a:r>
              <a:rPr sz="1600" spc="85" dirty="0">
                <a:latin typeface="Arial"/>
                <a:cs typeface="Arial"/>
              </a:rPr>
              <a:t>software</a:t>
            </a:r>
            <a:r>
              <a:rPr sz="1600" spc="-120" dirty="0">
                <a:latin typeface="Arial"/>
                <a:cs typeface="Arial"/>
              </a:rPr>
              <a:t> </a:t>
            </a:r>
            <a:r>
              <a:rPr sz="1600" spc="85" dirty="0">
                <a:latin typeface="Arial"/>
                <a:cs typeface="Arial"/>
              </a:rPr>
              <a:t>Development</a:t>
            </a:r>
            <a:endParaRPr sz="16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955"/>
              </a:spcBef>
            </a:pPr>
            <a:r>
              <a:rPr sz="1600" dirty="0">
                <a:solidFill>
                  <a:srgbClr val="DA1F27"/>
                </a:solidFill>
                <a:latin typeface="Webdings"/>
                <a:cs typeface="Webdings"/>
              </a:rPr>
              <a:t></a:t>
            </a:r>
            <a:r>
              <a:rPr sz="1600" dirty="0">
                <a:solidFill>
                  <a:srgbClr val="DA1F27"/>
                </a:solidFill>
                <a:latin typeface="Times New Roman"/>
                <a:cs typeface="Times New Roman"/>
              </a:rPr>
              <a:t> </a:t>
            </a:r>
            <a:r>
              <a:rPr sz="1600" spc="60" dirty="0">
                <a:latin typeface="Arial"/>
                <a:cs typeface="Arial"/>
              </a:rPr>
              <a:t>Crystal</a:t>
            </a:r>
            <a:r>
              <a:rPr sz="1600" spc="160" dirty="0">
                <a:latin typeface="Arial"/>
                <a:cs typeface="Arial"/>
              </a:rPr>
              <a:t> </a:t>
            </a:r>
            <a:r>
              <a:rPr sz="1600" spc="85" dirty="0">
                <a:latin typeface="Arial"/>
                <a:cs typeface="Arial"/>
              </a:rPr>
              <a:t>Methods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0" y="393703"/>
            <a:ext cx="9037574" cy="6973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41695" y="2569052"/>
            <a:ext cx="2735580" cy="1897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60" dirty="0">
                <a:latin typeface="Arial"/>
                <a:cs typeface="Arial"/>
              </a:rPr>
              <a:t>Simple </a:t>
            </a:r>
            <a:r>
              <a:rPr sz="1400" spc="295" dirty="0">
                <a:latin typeface="Arial"/>
                <a:cs typeface="Arial"/>
              </a:rPr>
              <a:t>= </a:t>
            </a:r>
            <a:r>
              <a:rPr sz="1400" spc="50" dirty="0">
                <a:latin typeface="Arial"/>
                <a:cs typeface="Arial"/>
              </a:rPr>
              <a:t>easily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90" dirty="0">
                <a:latin typeface="Arial"/>
                <a:cs typeface="Arial"/>
              </a:rPr>
              <a:t>knowable.</a:t>
            </a:r>
            <a:endParaRPr sz="1400">
              <a:latin typeface="Arial"/>
              <a:cs typeface="Arial"/>
            </a:endParaRPr>
          </a:p>
          <a:p>
            <a:pPr marL="12700" marR="6985">
              <a:lnSpc>
                <a:spcPts val="1500"/>
              </a:lnSpc>
              <a:spcBef>
                <a:spcPts val="1295"/>
              </a:spcBef>
            </a:pPr>
            <a:r>
              <a:rPr sz="1300" spc="35" dirty="0">
                <a:latin typeface="Arial"/>
                <a:cs typeface="Arial"/>
              </a:rPr>
              <a:t>Complicated </a:t>
            </a:r>
            <a:r>
              <a:rPr sz="1300" spc="270" dirty="0">
                <a:latin typeface="Arial"/>
                <a:cs typeface="Arial"/>
              </a:rPr>
              <a:t>=</a:t>
            </a:r>
            <a:r>
              <a:rPr sz="1300" spc="-175" dirty="0">
                <a:latin typeface="Arial"/>
                <a:cs typeface="Arial"/>
              </a:rPr>
              <a:t> </a:t>
            </a:r>
            <a:r>
              <a:rPr sz="1300" spc="75" dirty="0">
                <a:latin typeface="Arial"/>
                <a:cs typeface="Arial"/>
              </a:rPr>
              <a:t>not </a:t>
            </a:r>
            <a:r>
              <a:rPr sz="1300" spc="40" dirty="0">
                <a:latin typeface="Arial"/>
                <a:cs typeface="Arial"/>
              </a:rPr>
              <a:t>simple, </a:t>
            </a:r>
            <a:r>
              <a:rPr sz="1300" spc="80" dirty="0">
                <a:latin typeface="Arial"/>
                <a:cs typeface="Arial"/>
              </a:rPr>
              <a:t>but </a:t>
            </a:r>
            <a:r>
              <a:rPr sz="1300" spc="60" dirty="0">
                <a:latin typeface="Arial"/>
                <a:cs typeface="Arial"/>
              </a:rPr>
              <a:t>still  </a:t>
            </a:r>
            <a:r>
              <a:rPr sz="1300" spc="40" dirty="0">
                <a:latin typeface="Arial"/>
                <a:cs typeface="Arial"/>
              </a:rPr>
              <a:t>knowable</a:t>
            </a:r>
            <a:endParaRPr sz="1300">
              <a:latin typeface="Arial"/>
              <a:cs typeface="Arial"/>
            </a:endParaRPr>
          </a:p>
          <a:p>
            <a:pPr marL="12700" marR="5080">
              <a:lnSpc>
                <a:spcPts val="1500"/>
              </a:lnSpc>
              <a:spcBef>
                <a:spcPts val="1310"/>
              </a:spcBef>
            </a:pPr>
            <a:r>
              <a:rPr sz="1300" spc="45" dirty="0">
                <a:latin typeface="Arial"/>
                <a:cs typeface="Arial"/>
              </a:rPr>
              <a:t>Complex </a:t>
            </a:r>
            <a:r>
              <a:rPr sz="1300" spc="270" dirty="0">
                <a:latin typeface="Arial"/>
                <a:cs typeface="Arial"/>
              </a:rPr>
              <a:t>=</a:t>
            </a:r>
            <a:r>
              <a:rPr sz="1300" spc="-175" dirty="0">
                <a:latin typeface="Arial"/>
                <a:cs typeface="Arial"/>
              </a:rPr>
              <a:t> </a:t>
            </a:r>
            <a:r>
              <a:rPr sz="1300" spc="75" dirty="0">
                <a:latin typeface="Arial"/>
                <a:cs typeface="Arial"/>
              </a:rPr>
              <a:t>not </a:t>
            </a:r>
            <a:r>
              <a:rPr sz="1300" spc="60" dirty="0">
                <a:latin typeface="Arial"/>
                <a:cs typeface="Arial"/>
              </a:rPr>
              <a:t>fully </a:t>
            </a:r>
            <a:r>
              <a:rPr sz="1300" spc="35" dirty="0">
                <a:latin typeface="Arial"/>
                <a:cs typeface="Arial"/>
              </a:rPr>
              <a:t>knowable, </a:t>
            </a:r>
            <a:r>
              <a:rPr sz="1300" spc="80" dirty="0">
                <a:latin typeface="Arial"/>
                <a:cs typeface="Arial"/>
              </a:rPr>
              <a:t>but  </a:t>
            </a:r>
            <a:r>
              <a:rPr sz="1300" spc="25" dirty="0">
                <a:latin typeface="Arial"/>
                <a:cs typeface="Arial"/>
              </a:rPr>
              <a:t>reasonably</a:t>
            </a:r>
            <a:r>
              <a:rPr sz="1300" dirty="0">
                <a:latin typeface="Arial"/>
                <a:cs typeface="Arial"/>
              </a:rPr>
              <a:t> </a:t>
            </a:r>
            <a:r>
              <a:rPr sz="1300" spc="40" dirty="0">
                <a:latin typeface="Arial"/>
                <a:cs typeface="Arial"/>
              </a:rPr>
              <a:t>predictable.</a:t>
            </a:r>
            <a:endParaRPr sz="1300">
              <a:latin typeface="Arial"/>
              <a:cs typeface="Arial"/>
            </a:endParaRPr>
          </a:p>
          <a:p>
            <a:pPr marL="12700" marR="250825">
              <a:lnSpc>
                <a:spcPts val="1500"/>
              </a:lnSpc>
              <a:spcBef>
                <a:spcPts val="1490"/>
              </a:spcBef>
            </a:pPr>
            <a:r>
              <a:rPr sz="1300" spc="25" dirty="0">
                <a:latin typeface="Arial"/>
                <a:cs typeface="Arial"/>
              </a:rPr>
              <a:t>Chaotic </a:t>
            </a:r>
            <a:r>
              <a:rPr sz="1300" spc="270" dirty="0">
                <a:latin typeface="Arial"/>
                <a:cs typeface="Arial"/>
              </a:rPr>
              <a:t>=</a:t>
            </a:r>
            <a:r>
              <a:rPr sz="1300" spc="-100" dirty="0">
                <a:latin typeface="Arial"/>
                <a:cs typeface="Arial"/>
              </a:rPr>
              <a:t> </a:t>
            </a:r>
            <a:r>
              <a:rPr sz="1300" spc="45" dirty="0">
                <a:latin typeface="Arial"/>
                <a:cs typeface="Arial"/>
              </a:rPr>
              <a:t>neither </a:t>
            </a:r>
            <a:r>
              <a:rPr sz="1300" spc="40" dirty="0">
                <a:latin typeface="Arial"/>
                <a:cs typeface="Arial"/>
              </a:rPr>
              <a:t>knowable </a:t>
            </a:r>
            <a:r>
              <a:rPr sz="1300" spc="65" dirty="0">
                <a:latin typeface="Arial"/>
                <a:cs typeface="Arial"/>
              </a:rPr>
              <a:t>nor  </a:t>
            </a:r>
            <a:r>
              <a:rPr sz="1300" spc="40" dirty="0">
                <a:latin typeface="Arial"/>
                <a:cs typeface="Arial"/>
              </a:rPr>
              <a:t>predictable</a:t>
            </a:r>
            <a:endParaRPr sz="13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28226" y="5676433"/>
            <a:ext cx="6603365" cy="892175"/>
          </a:xfrm>
          <a:custGeom>
            <a:avLst/>
            <a:gdLst/>
            <a:ahLst/>
            <a:cxnLst/>
            <a:rect l="l" t="t" r="r" b="b"/>
            <a:pathLst>
              <a:path w="6603365" h="892175">
                <a:moveTo>
                  <a:pt x="0" y="891914"/>
                </a:moveTo>
                <a:lnTo>
                  <a:pt x="6602920" y="891914"/>
                </a:lnTo>
                <a:lnTo>
                  <a:pt x="6602920" y="0"/>
                </a:lnTo>
                <a:lnTo>
                  <a:pt x="0" y="0"/>
                </a:lnTo>
                <a:lnTo>
                  <a:pt x="0" y="891914"/>
                </a:lnTo>
                <a:close/>
              </a:path>
            </a:pathLst>
          </a:custGeom>
          <a:solidFill>
            <a:srgbClr val="DEF6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28226" y="5676430"/>
            <a:ext cx="6603365" cy="892175"/>
          </a:xfrm>
          <a:custGeom>
            <a:avLst/>
            <a:gdLst/>
            <a:ahLst/>
            <a:cxnLst/>
            <a:rect l="l" t="t" r="r" b="b"/>
            <a:pathLst>
              <a:path w="6603365" h="892175">
                <a:moveTo>
                  <a:pt x="0" y="0"/>
                </a:moveTo>
                <a:lnTo>
                  <a:pt x="6602918" y="0"/>
                </a:lnTo>
                <a:lnTo>
                  <a:pt x="6602918" y="891914"/>
                </a:lnTo>
                <a:lnTo>
                  <a:pt x="0" y="89191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B9CD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7810" y="2526157"/>
            <a:ext cx="4598263" cy="31072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90963" y="2507288"/>
            <a:ext cx="960755" cy="52324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>
              <a:lnSpc>
                <a:spcPct val="104099"/>
              </a:lnSpc>
              <a:spcBef>
                <a:spcPts val="20"/>
              </a:spcBef>
            </a:pPr>
            <a:r>
              <a:rPr sz="1600" spc="-90" dirty="0">
                <a:latin typeface="Trebuchet MS"/>
                <a:cs typeface="Trebuchet MS"/>
              </a:rPr>
              <a:t>Far </a:t>
            </a:r>
            <a:r>
              <a:rPr sz="1600" spc="-65" dirty="0">
                <a:latin typeface="Trebuchet MS"/>
                <a:cs typeface="Trebuchet MS"/>
              </a:rPr>
              <a:t>from  </a:t>
            </a:r>
            <a:r>
              <a:rPr sz="1600" spc="-25" dirty="0">
                <a:latin typeface="Trebuchet MS"/>
                <a:cs typeface="Trebuchet MS"/>
              </a:rPr>
              <a:t>Ag</a:t>
            </a:r>
            <a:r>
              <a:rPr sz="1600" spc="-80" dirty="0">
                <a:latin typeface="Trebuchet MS"/>
                <a:cs typeface="Trebuchet MS"/>
              </a:rPr>
              <a:t>r</a:t>
            </a:r>
            <a:r>
              <a:rPr sz="1600" spc="-65" dirty="0">
                <a:latin typeface="Trebuchet MS"/>
                <a:cs typeface="Trebuchet MS"/>
              </a:rPr>
              <a:t>ee</a:t>
            </a:r>
            <a:r>
              <a:rPr sz="1600" spc="-30" dirty="0">
                <a:latin typeface="Trebuchet MS"/>
                <a:cs typeface="Trebuchet MS"/>
              </a:rPr>
              <a:t>m</a:t>
            </a:r>
            <a:r>
              <a:rPr sz="1600" spc="-65" dirty="0">
                <a:latin typeface="Trebuchet MS"/>
                <a:cs typeface="Trebuchet MS"/>
              </a:rPr>
              <a:t>e</a:t>
            </a:r>
            <a:r>
              <a:rPr sz="1600" spc="-35" dirty="0">
                <a:latin typeface="Trebuchet MS"/>
                <a:cs typeface="Trebuchet MS"/>
              </a:rPr>
              <a:t>n</a:t>
            </a:r>
            <a:r>
              <a:rPr sz="1600" spc="-100" dirty="0">
                <a:latin typeface="Trebuchet MS"/>
                <a:cs typeface="Trebuchet MS"/>
              </a:rPr>
              <a:t>t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12979" y="6298346"/>
            <a:ext cx="5651500" cy="577215"/>
          </a:xfrm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4"/>
              </a:spcBef>
            </a:pPr>
            <a:r>
              <a:rPr sz="1400" spc="85" dirty="0">
                <a:latin typeface="Arial"/>
                <a:cs typeface="Arial"/>
              </a:rPr>
              <a:t>you’re either </a:t>
            </a:r>
            <a:r>
              <a:rPr sz="1400" spc="130" dirty="0">
                <a:latin typeface="Arial"/>
                <a:cs typeface="Arial"/>
              </a:rPr>
              <a:t>blow-drying </a:t>
            </a:r>
            <a:r>
              <a:rPr sz="1400" spc="95" dirty="0">
                <a:latin typeface="Arial"/>
                <a:cs typeface="Arial"/>
              </a:rPr>
              <a:t>your </a:t>
            </a:r>
            <a:r>
              <a:rPr sz="1400" spc="90" dirty="0">
                <a:latin typeface="Arial"/>
                <a:cs typeface="Arial"/>
              </a:rPr>
              <a:t>pizza, </a:t>
            </a:r>
            <a:r>
              <a:rPr sz="1400" spc="105" dirty="0">
                <a:latin typeface="Arial"/>
                <a:cs typeface="Arial"/>
              </a:rPr>
              <a:t>or </a:t>
            </a:r>
            <a:r>
              <a:rPr sz="1400" spc="90" dirty="0">
                <a:latin typeface="Arial"/>
                <a:cs typeface="Arial"/>
              </a:rPr>
              <a:t>microwaving </a:t>
            </a:r>
            <a:r>
              <a:rPr sz="1400" spc="95" dirty="0">
                <a:latin typeface="Arial"/>
                <a:cs typeface="Arial"/>
              </a:rPr>
              <a:t>your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spc="110" dirty="0">
                <a:latin typeface="Arial"/>
                <a:cs typeface="Arial"/>
              </a:rPr>
              <a:t>dog</a:t>
            </a:r>
            <a:endParaRPr sz="1400" dirty="0">
              <a:latin typeface="Arial"/>
              <a:cs typeface="Arial"/>
            </a:endParaRPr>
          </a:p>
          <a:p>
            <a:pPr marL="2576195">
              <a:lnSpc>
                <a:spcPts val="1080"/>
              </a:lnSpc>
              <a:spcBef>
                <a:spcPts val="355"/>
              </a:spcBef>
            </a:pPr>
            <a:r>
              <a:rPr sz="900" spc="-5" dirty="0">
                <a:latin typeface="Arial"/>
                <a:cs typeface="Arial"/>
              </a:rPr>
              <a:t>(PMI®-ACP)  </a:t>
            </a:r>
            <a:r>
              <a:rPr sz="900" dirty="0">
                <a:latin typeface="Arial"/>
                <a:cs typeface="Arial"/>
              </a:rPr>
              <a:t>Agile</a:t>
            </a:r>
            <a:r>
              <a:rPr sz="900" spc="-4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Certified</a:t>
            </a:r>
          </a:p>
          <a:p>
            <a:pPr marL="3409950">
              <a:lnSpc>
                <a:spcPct val="100000"/>
              </a:lnSpc>
            </a:pPr>
            <a:r>
              <a:rPr sz="900" dirty="0">
                <a:latin typeface="Arial"/>
                <a:cs typeface="Arial"/>
              </a:rPr>
              <a:t>Practitioner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579201" y="3207338"/>
            <a:ext cx="273685" cy="1196975"/>
          </a:xfrm>
          <a:prstGeom prst="rect">
            <a:avLst/>
          </a:prstGeom>
        </p:spPr>
        <p:txBody>
          <a:bodyPr vert="vert270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600" spc="-60" dirty="0">
                <a:latin typeface="Trebuchet MS"/>
                <a:cs typeface="Trebuchet MS"/>
              </a:rPr>
              <a:t>Requirements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3321" y="4775241"/>
            <a:ext cx="960755" cy="52324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>
              <a:lnSpc>
                <a:spcPct val="104099"/>
              </a:lnSpc>
              <a:spcBef>
                <a:spcPts val="20"/>
              </a:spcBef>
            </a:pPr>
            <a:r>
              <a:rPr sz="1600" spc="-60" dirty="0">
                <a:latin typeface="Trebuchet MS"/>
                <a:cs typeface="Trebuchet MS"/>
              </a:rPr>
              <a:t>Close </a:t>
            </a:r>
            <a:r>
              <a:rPr sz="1600" spc="-65" dirty="0">
                <a:latin typeface="Trebuchet MS"/>
                <a:cs typeface="Trebuchet MS"/>
              </a:rPr>
              <a:t>to  </a:t>
            </a:r>
            <a:r>
              <a:rPr sz="1600" spc="-25" dirty="0">
                <a:latin typeface="Trebuchet MS"/>
                <a:cs typeface="Trebuchet MS"/>
              </a:rPr>
              <a:t>Ag</a:t>
            </a:r>
            <a:r>
              <a:rPr sz="1600" spc="-80" dirty="0">
                <a:latin typeface="Trebuchet MS"/>
                <a:cs typeface="Trebuchet MS"/>
              </a:rPr>
              <a:t>r</a:t>
            </a:r>
            <a:r>
              <a:rPr sz="1600" spc="-65" dirty="0">
                <a:latin typeface="Trebuchet MS"/>
                <a:cs typeface="Trebuchet MS"/>
              </a:rPr>
              <a:t>ee</a:t>
            </a:r>
            <a:r>
              <a:rPr sz="1600" spc="-30" dirty="0">
                <a:latin typeface="Trebuchet MS"/>
                <a:cs typeface="Trebuchet MS"/>
              </a:rPr>
              <a:t>m</a:t>
            </a:r>
            <a:r>
              <a:rPr sz="1600" spc="-65" dirty="0">
                <a:latin typeface="Trebuchet MS"/>
                <a:cs typeface="Trebuchet MS"/>
              </a:rPr>
              <a:t>e</a:t>
            </a:r>
            <a:r>
              <a:rPr sz="1600" spc="-35" dirty="0">
                <a:latin typeface="Trebuchet MS"/>
                <a:cs typeface="Trebuchet MS"/>
              </a:rPr>
              <a:t>n</a:t>
            </a:r>
            <a:r>
              <a:rPr sz="1600" spc="-100" dirty="0">
                <a:latin typeface="Trebuchet MS"/>
                <a:cs typeface="Trebuchet MS"/>
              </a:rPr>
              <a:t>t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99500" y="5296297"/>
            <a:ext cx="791210" cy="52324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>
              <a:lnSpc>
                <a:spcPct val="104099"/>
              </a:lnSpc>
              <a:spcBef>
                <a:spcPts val="20"/>
              </a:spcBef>
            </a:pPr>
            <a:r>
              <a:rPr sz="1600" spc="-60" dirty="0">
                <a:latin typeface="Trebuchet MS"/>
                <a:cs typeface="Trebuchet MS"/>
              </a:rPr>
              <a:t>Close </a:t>
            </a:r>
            <a:r>
              <a:rPr sz="1600" spc="-65" dirty="0">
                <a:latin typeface="Trebuchet MS"/>
                <a:cs typeface="Trebuchet MS"/>
              </a:rPr>
              <a:t>to  </a:t>
            </a:r>
            <a:r>
              <a:rPr sz="1600" spc="-80" dirty="0">
                <a:latin typeface="Trebuchet MS"/>
                <a:cs typeface="Trebuchet MS"/>
              </a:rPr>
              <a:t>Ce</a:t>
            </a:r>
            <a:r>
              <a:rPr sz="1600" spc="-65" dirty="0">
                <a:latin typeface="Trebuchet MS"/>
                <a:cs typeface="Trebuchet MS"/>
              </a:rPr>
              <a:t>r</a:t>
            </a:r>
            <a:r>
              <a:rPr sz="1600" spc="-114" dirty="0">
                <a:latin typeface="Trebuchet MS"/>
                <a:cs typeface="Trebuchet MS"/>
              </a:rPr>
              <a:t>t</a:t>
            </a:r>
            <a:r>
              <a:rPr sz="1600" spc="-65" dirty="0">
                <a:latin typeface="Trebuchet MS"/>
                <a:cs typeface="Trebuchet MS"/>
              </a:rPr>
              <a:t>a</a:t>
            </a:r>
            <a:r>
              <a:rPr sz="1600" spc="-85" dirty="0">
                <a:latin typeface="Trebuchet MS"/>
                <a:cs typeface="Trebuchet MS"/>
              </a:rPr>
              <a:t>i</a:t>
            </a:r>
            <a:r>
              <a:rPr sz="1600" spc="-35" dirty="0">
                <a:latin typeface="Trebuchet MS"/>
                <a:cs typeface="Trebuchet MS"/>
              </a:rPr>
              <a:t>n</a:t>
            </a:r>
            <a:r>
              <a:rPr sz="1600" spc="-95" dirty="0">
                <a:latin typeface="Trebuchet MS"/>
                <a:cs typeface="Trebuchet MS"/>
              </a:rPr>
              <a:t>t</a:t>
            </a:r>
            <a:r>
              <a:rPr sz="1600" spc="-65" dirty="0">
                <a:latin typeface="Trebuchet MS"/>
                <a:cs typeface="Trebuchet MS"/>
              </a:rPr>
              <a:t>y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89788" y="5324855"/>
            <a:ext cx="6410325" cy="1058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7960">
              <a:lnSpc>
                <a:spcPct val="100000"/>
              </a:lnSpc>
              <a:spcBef>
                <a:spcPts val="100"/>
              </a:spcBef>
              <a:tabLst>
                <a:tab pos="1630680" algn="l"/>
              </a:tabLst>
            </a:pPr>
            <a:r>
              <a:rPr sz="2400" spc="-112" baseline="1736" dirty="0">
                <a:latin typeface="Trebuchet MS"/>
                <a:cs typeface="Trebuchet MS"/>
              </a:rPr>
              <a:t>Technology	</a:t>
            </a:r>
            <a:r>
              <a:rPr sz="1600" spc="-90" dirty="0">
                <a:latin typeface="Trebuchet MS"/>
                <a:cs typeface="Trebuchet MS"/>
              </a:rPr>
              <a:t>Far </a:t>
            </a:r>
            <a:r>
              <a:rPr sz="1600" spc="-65" dirty="0">
                <a:latin typeface="Trebuchet MS"/>
                <a:cs typeface="Trebuchet MS"/>
              </a:rPr>
              <a:t>from</a:t>
            </a:r>
            <a:r>
              <a:rPr sz="1600" spc="-110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Certainty</a:t>
            </a:r>
            <a:endParaRPr sz="1600" dirty="0">
              <a:latin typeface="Trebuchet MS"/>
              <a:cs typeface="Trebuchet MS"/>
            </a:endParaRPr>
          </a:p>
          <a:p>
            <a:pPr marL="12700" marR="478155">
              <a:lnSpc>
                <a:spcPct val="107100"/>
              </a:lnSpc>
              <a:spcBef>
                <a:spcPts val="915"/>
              </a:spcBef>
            </a:pPr>
            <a:r>
              <a:rPr sz="1400" spc="30" dirty="0">
                <a:latin typeface="Arial"/>
                <a:cs typeface="Arial"/>
              </a:rPr>
              <a:t>When </a:t>
            </a:r>
            <a:r>
              <a:rPr sz="1400" spc="80" dirty="0">
                <a:latin typeface="Arial"/>
                <a:cs typeface="Arial"/>
              </a:rPr>
              <a:t>you </a:t>
            </a:r>
            <a:r>
              <a:rPr sz="1400" spc="75" dirty="0">
                <a:latin typeface="Arial"/>
                <a:cs typeface="Arial"/>
              </a:rPr>
              <a:t>manage </a:t>
            </a:r>
            <a:r>
              <a:rPr sz="1400" spc="-10" dirty="0">
                <a:latin typeface="Arial"/>
                <a:cs typeface="Arial"/>
              </a:rPr>
              <a:t>a </a:t>
            </a:r>
            <a:r>
              <a:rPr sz="1400" spc="70" dirty="0">
                <a:latin typeface="Arial"/>
                <a:cs typeface="Arial"/>
              </a:rPr>
              <a:t>system, </a:t>
            </a:r>
            <a:r>
              <a:rPr sz="1400" spc="80" dirty="0">
                <a:latin typeface="Arial"/>
                <a:cs typeface="Arial"/>
              </a:rPr>
              <a:t>you </a:t>
            </a:r>
            <a:r>
              <a:rPr sz="1400" spc="60" dirty="0">
                <a:latin typeface="Arial"/>
                <a:cs typeface="Arial"/>
              </a:rPr>
              <a:t>need </a:t>
            </a:r>
            <a:r>
              <a:rPr sz="1400" spc="114" dirty="0">
                <a:latin typeface="Arial"/>
                <a:cs typeface="Arial"/>
              </a:rPr>
              <a:t>to </a:t>
            </a:r>
            <a:r>
              <a:rPr sz="1400" spc="105" dirty="0">
                <a:latin typeface="Arial"/>
                <a:cs typeface="Arial"/>
              </a:rPr>
              <a:t>know </a:t>
            </a:r>
            <a:r>
              <a:rPr sz="1400" spc="85" dirty="0">
                <a:latin typeface="Arial"/>
                <a:cs typeface="Arial"/>
              </a:rPr>
              <a:t>whether </a:t>
            </a:r>
            <a:r>
              <a:rPr sz="1400" spc="114" dirty="0">
                <a:latin typeface="Arial"/>
                <a:cs typeface="Arial"/>
              </a:rPr>
              <a:t>it </a:t>
            </a:r>
            <a:r>
              <a:rPr sz="1400" spc="55" dirty="0">
                <a:latin typeface="Arial"/>
                <a:cs typeface="Arial"/>
              </a:rPr>
              <a:t>is </a:t>
            </a:r>
            <a:r>
              <a:rPr sz="1400" spc="85" dirty="0">
                <a:latin typeface="Arial"/>
                <a:cs typeface="Arial"/>
              </a:rPr>
              <a:t>either  predictable </a:t>
            </a:r>
            <a:r>
              <a:rPr sz="1400" spc="105" dirty="0">
                <a:latin typeface="Arial"/>
                <a:cs typeface="Arial"/>
              </a:rPr>
              <a:t>or</a:t>
            </a:r>
            <a:r>
              <a:rPr sz="1400" spc="90" dirty="0">
                <a:latin typeface="Arial"/>
                <a:cs typeface="Arial"/>
              </a:rPr>
              <a:t> </a:t>
            </a:r>
            <a:r>
              <a:rPr sz="1400" spc="105" dirty="0">
                <a:latin typeface="Arial"/>
                <a:cs typeface="Arial"/>
              </a:rPr>
              <a:t>complex.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400" spc="75" dirty="0">
                <a:latin typeface="Arial"/>
                <a:cs typeface="Arial"/>
              </a:rPr>
              <a:t>If </a:t>
            </a:r>
            <a:r>
              <a:rPr sz="1400" spc="80" dirty="0">
                <a:latin typeface="Arial"/>
                <a:cs typeface="Arial"/>
              </a:rPr>
              <a:t>you </a:t>
            </a:r>
            <a:r>
              <a:rPr sz="1400" spc="75" dirty="0">
                <a:latin typeface="Arial"/>
                <a:cs typeface="Arial"/>
              </a:rPr>
              <a:t>take </a:t>
            </a:r>
            <a:r>
              <a:rPr sz="1400" spc="85" dirty="0">
                <a:latin typeface="Arial"/>
                <a:cs typeface="Arial"/>
              </a:rPr>
              <a:t>the </a:t>
            </a:r>
            <a:r>
              <a:rPr sz="1400" spc="105" dirty="0">
                <a:latin typeface="Arial"/>
                <a:cs typeface="Arial"/>
              </a:rPr>
              <a:t>wrong </a:t>
            </a:r>
            <a:r>
              <a:rPr sz="1400" spc="80" dirty="0">
                <a:latin typeface="Arial"/>
                <a:cs typeface="Arial"/>
              </a:rPr>
              <a:t>approach </a:t>
            </a:r>
            <a:r>
              <a:rPr sz="1400" spc="114" dirty="0">
                <a:latin typeface="Arial"/>
                <a:cs typeface="Arial"/>
              </a:rPr>
              <a:t>to </a:t>
            </a:r>
            <a:r>
              <a:rPr sz="1400" spc="110" dirty="0">
                <a:latin typeface="Arial"/>
                <a:cs typeface="Arial"/>
              </a:rPr>
              <a:t>building </a:t>
            </a:r>
            <a:r>
              <a:rPr sz="1400" spc="105" dirty="0">
                <a:latin typeface="Arial"/>
                <a:cs typeface="Arial"/>
              </a:rPr>
              <a:t>or </a:t>
            </a:r>
            <a:r>
              <a:rPr sz="1400" spc="95" dirty="0">
                <a:latin typeface="Arial"/>
                <a:cs typeface="Arial"/>
              </a:rPr>
              <a:t>managing </a:t>
            </a:r>
            <a:r>
              <a:rPr sz="1400" spc="65" dirty="0">
                <a:latin typeface="Arial"/>
                <a:cs typeface="Arial"/>
              </a:rPr>
              <a:t>such 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spc="180" dirty="0">
                <a:latin typeface="Arial"/>
                <a:cs typeface="Arial"/>
              </a:rPr>
              <a:t> </a:t>
            </a:r>
            <a:r>
              <a:rPr sz="1400" spc="75" dirty="0">
                <a:latin typeface="Arial"/>
                <a:cs typeface="Arial"/>
              </a:rPr>
              <a:t>system,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0" y="393703"/>
            <a:ext cx="9042400" cy="6973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81490" y="1679146"/>
            <a:ext cx="4413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45" dirty="0">
                <a:latin typeface="Arial"/>
                <a:cs typeface="Arial"/>
              </a:rPr>
              <a:t>P</a:t>
            </a:r>
            <a:r>
              <a:rPr sz="1600" spc="-10" dirty="0">
                <a:latin typeface="Arial"/>
                <a:cs typeface="Arial"/>
              </a:rPr>
              <a:t>l</a:t>
            </a:r>
            <a:r>
              <a:rPr sz="1600" spc="5" dirty="0">
                <a:latin typeface="Arial"/>
                <a:cs typeface="Arial"/>
              </a:rPr>
              <a:t>a</a:t>
            </a:r>
            <a:r>
              <a:rPr sz="1600" spc="100" dirty="0">
                <a:latin typeface="Arial"/>
                <a:cs typeface="Arial"/>
              </a:rPr>
              <a:t>n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01569" y="2282523"/>
            <a:ext cx="76835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65" dirty="0">
                <a:solidFill>
                  <a:srgbClr val="FFFFFF"/>
                </a:solidFill>
                <a:latin typeface="Arial"/>
                <a:cs typeface="Arial"/>
              </a:rPr>
              <a:t>Sp</a:t>
            </a:r>
            <a:r>
              <a:rPr sz="1300" spc="-3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300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300" spc="5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300" spc="7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300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300" spc="1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8993" y="2352323"/>
            <a:ext cx="726440" cy="758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495">
              <a:lnSpc>
                <a:spcPct val="100000"/>
              </a:lnSpc>
              <a:spcBef>
                <a:spcPts val="100"/>
              </a:spcBef>
            </a:pPr>
            <a:r>
              <a:rPr sz="1600" spc="85" dirty="0">
                <a:latin typeface="Arial"/>
                <a:cs typeface="Arial"/>
              </a:rPr>
              <a:t>Initiate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300" spc="15" dirty="0">
                <a:solidFill>
                  <a:srgbClr val="FFFFFF"/>
                </a:solidFill>
                <a:latin typeface="Arial"/>
                <a:cs typeface="Arial"/>
              </a:rPr>
              <a:t>Envision</a:t>
            </a:r>
            <a:endParaRPr sz="1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14546" y="2357275"/>
            <a:ext cx="996950" cy="753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701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Exe</a:t>
            </a:r>
            <a:r>
              <a:rPr sz="1600" spc="30" dirty="0">
                <a:latin typeface="Arial"/>
                <a:cs typeface="Arial"/>
              </a:rPr>
              <a:t>c</a:t>
            </a:r>
            <a:r>
              <a:rPr sz="1600" spc="110" dirty="0">
                <a:latin typeface="Arial"/>
                <a:cs typeface="Arial"/>
              </a:rPr>
              <a:t>u</a:t>
            </a:r>
            <a:r>
              <a:rPr sz="1600" spc="160" dirty="0">
                <a:latin typeface="Arial"/>
                <a:cs typeface="Arial"/>
              </a:rPr>
              <a:t>t</a:t>
            </a:r>
            <a:r>
              <a:rPr sz="1600" dirty="0"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300" spc="30" dirty="0">
                <a:solidFill>
                  <a:srgbClr val="FFFFFF"/>
                </a:solidFill>
                <a:latin typeface="Arial"/>
                <a:cs typeface="Arial"/>
              </a:rPr>
              <a:t>Explore</a:t>
            </a:r>
            <a:endParaRPr sz="1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44516" y="2887234"/>
            <a:ext cx="454659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300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300" spc="5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300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3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3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19694" y="3537588"/>
            <a:ext cx="2370455" cy="727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3000">
              <a:lnSpc>
                <a:spcPct val="100000"/>
              </a:lnSpc>
              <a:spcBef>
                <a:spcPts val="100"/>
              </a:spcBef>
            </a:pPr>
            <a:r>
              <a:rPr sz="1300" spc="40" dirty="0">
                <a:solidFill>
                  <a:srgbClr val="FFFFFF"/>
                </a:solidFill>
                <a:latin typeface="Arial"/>
                <a:cs typeface="Arial"/>
              </a:rPr>
              <a:t>Adapt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110" dirty="0">
                <a:latin typeface="Arial"/>
                <a:cs typeface="Arial"/>
              </a:rPr>
              <a:t>Monitoring </a:t>
            </a:r>
            <a:r>
              <a:rPr sz="1600" spc="80" dirty="0">
                <a:latin typeface="Arial"/>
                <a:cs typeface="Arial"/>
              </a:rPr>
              <a:t>and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95" dirty="0">
                <a:latin typeface="Arial"/>
                <a:cs typeface="Arial"/>
              </a:rPr>
              <a:t>Control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18453" y="2496751"/>
            <a:ext cx="2877185" cy="1349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305"/>
              </a:lnSpc>
              <a:spcBef>
                <a:spcPts val="100"/>
              </a:spcBef>
            </a:pPr>
            <a:r>
              <a:rPr sz="1100" spc="40" dirty="0">
                <a:latin typeface="Arial"/>
                <a:cs typeface="Arial"/>
              </a:rPr>
              <a:t>Mr. </a:t>
            </a:r>
            <a:r>
              <a:rPr sz="1100" spc="-15" dirty="0">
                <a:latin typeface="Arial"/>
                <a:cs typeface="Arial"/>
              </a:rPr>
              <a:t>Jim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55" dirty="0">
                <a:latin typeface="Arial"/>
                <a:cs typeface="Arial"/>
              </a:rPr>
              <a:t>Highsmith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94900"/>
              </a:lnSpc>
              <a:spcBef>
                <a:spcPts val="50"/>
              </a:spcBef>
            </a:pPr>
            <a:r>
              <a:rPr sz="1100" spc="40" dirty="0">
                <a:latin typeface="Arial"/>
                <a:cs typeface="Arial"/>
              </a:rPr>
              <a:t>Coauthor : Agile </a:t>
            </a:r>
            <a:r>
              <a:rPr sz="1100" spc="35" dirty="0">
                <a:latin typeface="Arial"/>
                <a:cs typeface="Arial"/>
              </a:rPr>
              <a:t>Manifesto, Declaration </a:t>
            </a:r>
            <a:r>
              <a:rPr sz="1100" spc="70" dirty="0">
                <a:latin typeface="Arial"/>
                <a:cs typeface="Arial"/>
              </a:rPr>
              <a:t>of  </a:t>
            </a:r>
            <a:r>
              <a:rPr sz="1100" spc="30" dirty="0">
                <a:latin typeface="Arial"/>
                <a:cs typeface="Arial"/>
              </a:rPr>
              <a:t>Interdependence </a:t>
            </a:r>
            <a:r>
              <a:rPr sz="1100" spc="75" dirty="0">
                <a:latin typeface="Arial"/>
                <a:cs typeface="Arial"/>
              </a:rPr>
              <a:t>for </a:t>
            </a:r>
            <a:r>
              <a:rPr sz="1100" spc="50" dirty="0">
                <a:latin typeface="Arial"/>
                <a:cs typeface="Arial"/>
              </a:rPr>
              <a:t>project </a:t>
            </a:r>
            <a:r>
              <a:rPr sz="1100" spc="20" dirty="0">
                <a:latin typeface="Arial"/>
                <a:cs typeface="Arial"/>
              </a:rPr>
              <a:t>leaders  </a:t>
            </a:r>
            <a:r>
              <a:rPr sz="1100" spc="55" dirty="0">
                <a:latin typeface="Arial"/>
                <a:cs typeface="Arial"/>
              </a:rPr>
              <a:t>Author: </a:t>
            </a:r>
            <a:r>
              <a:rPr sz="1100" spc="35" dirty="0">
                <a:latin typeface="Arial"/>
                <a:cs typeface="Arial"/>
              </a:rPr>
              <a:t>Adaptive </a:t>
            </a:r>
            <a:r>
              <a:rPr sz="1100" spc="20" dirty="0">
                <a:latin typeface="Arial"/>
                <a:cs typeface="Arial"/>
              </a:rPr>
              <a:t>Software </a:t>
            </a:r>
            <a:r>
              <a:rPr sz="1100" spc="10" dirty="0">
                <a:latin typeface="Arial"/>
                <a:cs typeface="Arial"/>
              </a:rPr>
              <a:t>Dev. </a:t>
            </a:r>
            <a:r>
              <a:rPr sz="1100" spc="-5" dirty="0">
                <a:latin typeface="Arial"/>
                <a:cs typeface="Arial"/>
              </a:rPr>
              <a:t>(Jolt </a:t>
            </a:r>
            <a:r>
              <a:rPr sz="1100" spc="35" dirty="0">
                <a:latin typeface="Arial"/>
                <a:cs typeface="Arial"/>
              </a:rPr>
              <a:t>Award  </a:t>
            </a:r>
            <a:r>
              <a:rPr sz="1100" spc="50" dirty="0">
                <a:latin typeface="Arial"/>
                <a:cs typeface="Arial"/>
              </a:rPr>
              <a:t>2000), </a:t>
            </a:r>
            <a:r>
              <a:rPr sz="1100" spc="-35" dirty="0">
                <a:latin typeface="Arial"/>
                <a:cs typeface="Arial"/>
              </a:rPr>
              <a:t>APM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30" dirty="0">
                <a:latin typeface="Arial"/>
                <a:cs typeface="Arial"/>
              </a:rPr>
              <a:t>Framework</a:t>
            </a:r>
            <a:endParaRPr sz="1100">
              <a:latin typeface="Arial"/>
              <a:cs typeface="Arial"/>
            </a:endParaRPr>
          </a:p>
          <a:p>
            <a:pPr marL="12700" marR="187325">
              <a:lnSpc>
                <a:spcPts val="1300"/>
              </a:lnSpc>
              <a:spcBef>
                <a:spcPts val="105"/>
              </a:spcBef>
            </a:pPr>
            <a:r>
              <a:rPr sz="1100" spc="40" dirty="0">
                <a:latin typeface="Arial"/>
                <a:cs typeface="Arial"/>
              </a:rPr>
              <a:t>Founding </a:t>
            </a:r>
            <a:r>
              <a:rPr sz="1100" spc="35" dirty="0">
                <a:latin typeface="Arial"/>
                <a:cs typeface="Arial"/>
              </a:rPr>
              <a:t>Member </a:t>
            </a:r>
            <a:r>
              <a:rPr sz="1100" spc="40" dirty="0">
                <a:latin typeface="Arial"/>
                <a:cs typeface="Arial"/>
              </a:rPr>
              <a:t>: Agile </a:t>
            </a:r>
            <a:r>
              <a:rPr sz="1100" spc="30" dirty="0">
                <a:latin typeface="Arial"/>
                <a:cs typeface="Arial"/>
              </a:rPr>
              <a:t>Alliance,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spc="40" dirty="0">
                <a:latin typeface="Arial"/>
                <a:cs typeface="Arial"/>
              </a:rPr>
              <a:t>Agile  </a:t>
            </a:r>
            <a:r>
              <a:rPr sz="1100" spc="20" dirty="0">
                <a:latin typeface="Arial"/>
                <a:cs typeface="Arial"/>
              </a:rPr>
              <a:t>Project </a:t>
            </a:r>
            <a:r>
              <a:rPr sz="1100" spc="25" dirty="0">
                <a:latin typeface="Arial"/>
                <a:cs typeface="Arial"/>
              </a:rPr>
              <a:t>Leadership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45" dirty="0">
                <a:latin typeface="Arial"/>
                <a:cs typeface="Arial"/>
              </a:rPr>
              <a:t>Network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40" dirty="0">
                <a:latin typeface="Arial"/>
                <a:cs typeface="Arial"/>
              </a:rPr>
              <a:t>Current: </a:t>
            </a:r>
            <a:r>
              <a:rPr sz="1100" spc="45" dirty="0">
                <a:latin typeface="Arial"/>
                <a:cs typeface="Arial"/>
              </a:rPr>
              <a:t>Director </a:t>
            </a:r>
            <a:r>
              <a:rPr sz="1100" spc="70" dirty="0">
                <a:latin typeface="Arial"/>
                <a:cs typeface="Arial"/>
              </a:rPr>
              <a:t>of </a:t>
            </a:r>
            <a:r>
              <a:rPr sz="1100" spc="40" dirty="0">
                <a:latin typeface="Arial"/>
                <a:cs typeface="Arial"/>
              </a:rPr>
              <a:t>“Cutter</a:t>
            </a:r>
            <a:r>
              <a:rPr sz="1100" spc="-165" dirty="0">
                <a:latin typeface="Arial"/>
                <a:cs typeface="Arial"/>
              </a:rPr>
              <a:t> </a:t>
            </a:r>
            <a:r>
              <a:rPr sz="1100" spc="50" dirty="0">
                <a:latin typeface="Arial"/>
                <a:cs typeface="Arial"/>
              </a:rPr>
              <a:t>Consortium”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92863" y="6677810"/>
            <a:ext cx="205993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Arial"/>
                <a:cs typeface="Arial"/>
              </a:rPr>
              <a:t>(PMI®-ACP) </a:t>
            </a:r>
            <a:r>
              <a:rPr sz="900" dirty="0">
                <a:latin typeface="Arial"/>
                <a:cs typeface="Arial"/>
              </a:rPr>
              <a:t>Agile Certified</a:t>
            </a:r>
            <a:r>
              <a:rPr sz="900" spc="-1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Practitioner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0" y="393700"/>
            <a:ext cx="9042400" cy="698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8000" y="393700"/>
            <a:ext cx="9042400" cy="6985000"/>
          </a:xfrm>
          <a:custGeom>
            <a:avLst/>
            <a:gdLst/>
            <a:ahLst/>
            <a:cxnLst/>
            <a:rect l="l" t="t" r="r" b="b"/>
            <a:pathLst>
              <a:path w="9042400" h="6985000">
                <a:moveTo>
                  <a:pt x="0" y="0"/>
                </a:moveTo>
                <a:lnTo>
                  <a:pt x="9042398" y="0"/>
                </a:lnTo>
                <a:lnTo>
                  <a:pt x="9042398" y="6984998"/>
                </a:lnTo>
                <a:lnTo>
                  <a:pt x="0" y="6984998"/>
                </a:lnTo>
                <a:lnTo>
                  <a:pt x="0" y="0"/>
                </a:lnTo>
                <a:close/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8000" y="393700"/>
            <a:ext cx="9042400" cy="6985000"/>
          </a:xfrm>
          <a:custGeom>
            <a:avLst/>
            <a:gdLst/>
            <a:ahLst/>
            <a:cxnLst/>
            <a:rect l="l" t="t" r="r" b="b"/>
            <a:pathLst>
              <a:path w="9042400" h="6985000">
                <a:moveTo>
                  <a:pt x="0" y="6985000"/>
                </a:moveTo>
                <a:lnTo>
                  <a:pt x="9042400" y="6985000"/>
                </a:lnTo>
                <a:lnTo>
                  <a:pt x="9042400" y="0"/>
                </a:lnTo>
                <a:lnTo>
                  <a:pt x="0" y="0"/>
                </a:lnTo>
                <a:lnTo>
                  <a:pt x="0" y="6985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8000" y="393700"/>
            <a:ext cx="9042400" cy="6985000"/>
          </a:xfrm>
          <a:custGeom>
            <a:avLst/>
            <a:gdLst/>
            <a:ahLst/>
            <a:cxnLst/>
            <a:rect l="l" t="t" r="r" b="b"/>
            <a:pathLst>
              <a:path w="9042400" h="6985000">
                <a:moveTo>
                  <a:pt x="0" y="0"/>
                </a:moveTo>
                <a:lnTo>
                  <a:pt x="9042398" y="0"/>
                </a:lnTo>
                <a:lnTo>
                  <a:pt x="9042398" y="6984998"/>
                </a:lnTo>
                <a:lnTo>
                  <a:pt x="0" y="6984998"/>
                </a:lnTo>
                <a:lnTo>
                  <a:pt x="0" y="0"/>
                </a:lnTo>
                <a:close/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60119" y="1635480"/>
            <a:ext cx="8138159" cy="0"/>
          </a:xfrm>
          <a:custGeom>
            <a:avLst/>
            <a:gdLst/>
            <a:ahLst/>
            <a:cxnLst/>
            <a:rect l="l" t="t" r="r" b="b"/>
            <a:pathLst>
              <a:path w="8138159">
                <a:moveTo>
                  <a:pt x="0" y="0"/>
                </a:moveTo>
                <a:lnTo>
                  <a:pt x="8138159" y="0"/>
                </a:lnTo>
              </a:path>
            </a:pathLst>
          </a:custGeom>
          <a:ln w="342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85723" y="7155215"/>
            <a:ext cx="16637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solidFill>
                  <a:srgbClr val="808080"/>
                </a:solidFill>
                <a:latin typeface="Arial"/>
                <a:cs typeface="Arial"/>
              </a:rPr>
              <a:t>48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29623" y="683744"/>
            <a:ext cx="754634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155" dirty="0">
                <a:solidFill>
                  <a:srgbClr val="FFFFFF"/>
                </a:solidFill>
              </a:rPr>
              <a:t>Our </a:t>
            </a:r>
            <a:r>
              <a:rPr sz="4300" spc="-285" dirty="0">
                <a:solidFill>
                  <a:srgbClr val="FFFFFF"/>
                </a:solidFill>
              </a:rPr>
              <a:t>First </a:t>
            </a:r>
            <a:r>
              <a:rPr sz="4300" spc="-270" dirty="0">
                <a:solidFill>
                  <a:srgbClr val="FFFFFF"/>
                </a:solidFill>
              </a:rPr>
              <a:t>Product: </a:t>
            </a:r>
            <a:r>
              <a:rPr sz="4300" spc="-225" dirty="0">
                <a:solidFill>
                  <a:srgbClr val="FFFFFF"/>
                </a:solidFill>
              </a:rPr>
              <a:t>Paper</a:t>
            </a:r>
            <a:r>
              <a:rPr sz="4300" spc="-150" dirty="0">
                <a:solidFill>
                  <a:srgbClr val="FFFFFF"/>
                </a:solidFill>
              </a:rPr>
              <a:t> </a:t>
            </a:r>
            <a:r>
              <a:rPr sz="4300" spc="-180" dirty="0">
                <a:solidFill>
                  <a:srgbClr val="FFFFFF"/>
                </a:solidFill>
              </a:rPr>
              <a:t>Airplanes</a:t>
            </a:r>
            <a:endParaRPr sz="4300"/>
          </a:p>
        </p:txBody>
      </p:sp>
      <p:sp>
        <p:nvSpPr>
          <p:cNvPr id="9" name="object 9"/>
          <p:cNvSpPr txBox="1"/>
          <p:nvPr/>
        </p:nvSpPr>
        <p:spPr>
          <a:xfrm>
            <a:off x="1029623" y="1854846"/>
            <a:ext cx="70224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90" dirty="0">
                <a:solidFill>
                  <a:srgbClr val="FFFFFF"/>
                </a:solidFill>
                <a:latin typeface="Arial"/>
                <a:cs typeface="Arial"/>
              </a:rPr>
              <a:t>How 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good </a:t>
            </a:r>
            <a:r>
              <a:rPr sz="2400" spc="-195" dirty="0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sz="2400" spc="-110" dirty="0">
                <a:solidFill>
                  <a:srgbClr val="FFFFFF"/>
                </a:solidFill>
                <a:latin typeface="Arial"/>
                <a:cs typeface="Arial"/>
              </a:rPr>
              <a:t>your </a:t>
            </a:r>
            <a:r>
              <a:rPr sz="2400" spc="-145" dirty="0">
                <a:solidFill>
                  <a:srgbClr val="FFFFFF"/>
                </a:solidFill>
                <a:latin typeface="Arial"/>
                <a:cs typeface="Arial"/>
              </a:rPr>
              <a:t>team 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get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at </a:t>
            </a:r>
            <a:r>
              <a:rPr sz="2400" spc="-150" dirty="0">
                <a:solidFill>
                  <a:srgbClr val="FFFFFF"/>
                </a:solidFill>
                <a:latin typeface="Arial"/>
                <a:cs typeface="Arial"/>
              </a:rPr>
              <a:t>making 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paper</a:t>
            </a:r>
            <a:r>
              <a:rPr sz="2400" spc="-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FFFFFF"/>
                </a:solidFill>
                <a:latin typeface="Arial"/>
                <a:cs typeface="Arial"/>
              </a:rPr>
              <a:t>airplanes?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3823" y="2520086"/>
            <a:ext cx="4207510" cy="3004185"/>
          </a:xfrm>
          <a:custGeom>
            <a:avLst/>
            <a:gdLst/>
            <a:ahLst/>
            <a:cxnLst/>
            <a:rect l="l" t="t" r="r" b="b"/>
            <a:pathLst>
              <a:path w="4207510" h="3004185">
                <a:moveTo>
                  <a:pt x="0" y="3003842"/>
                </a:moveTo>
                <a:lnTo>
                  <a:pt x="4207230" y="3003842"/>
                </a:lnTo>
                <a:lnTo>
                  <a:pt x="4207230" y="0"/>
                </a:lnTo>
                <a:lnTo>
                  <a:pt x="0" y="0"/>
                </a:lnTo>
                <a:lnTo>
                  <a:pt x="0" y="3003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04822" y="2865158"/>
            <a:ext cx="2387600" cy="0"/>
          </a:xfrm>
          <a:custGeom>
            <a:avLst/>
            <a:gdLst/>
            <a:ahLst/>
            <a:cxnLst/>
            <a:rect l="l" t="t" r="r" b="b"/>
            <a:pathLst>
              <a:path w="2387600">
                <a:moveTo>
                  <a:pt x="0" y="0"/>
                </a:moveTo>
                <a:lnTo>
                  <a:pt x="238759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83823" y="2395619"/>
            <a:ext cx="4207510" cy="2825750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918844">
              <a:lnSpc>
                <a:spcPct val="100000"/>
              </a:lnSpc>
              <a:spcBef>
                <a:spcPts val="1095"/>
              </a:spcBef>
            </a:pPr>
            <a:r>
              <a:rPr sz="2400" spc="-165" dirty="0">
                <a:latin typeface="Arial"/>
                <a:cs typeface="Arial"/>
              </a:rPr>
              <a:t>Acceptance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65" dirty="0">
                <a:latin typeface="Arial"/>
                <a:cs typeface="Arial"/>
              </a:rPr>
              <a:t>Criteria</a:t>
            </a:r>
            <a:endParaRPr sz="2400">
              <a:latin typeface="Arial"/>
              <a:cs typeface="Arial"/>
            </a:endParaRPr>
          </a:p>
          <a:p>
            <a:pPr marL="396875" indent="-264795">
              <a:lnSpc>
                <a:spcPct val="100000"/>
              </a:lnSpc>
              <a:spcBef>
                <a:spcPts val="1000"/>
              </a:spcBef>
              <a:buFont typeface="Wingdings"/>
              <a:buChar char=""/>
              <a:tabLst>
                <a:tab pos="397510" algn="l"/>
              </a:tabLst>
            </a:pPr>
            <a:r>
              <a:rPr sz="2400" spc="-85" dirty="0">
                <a:latin typeface="Arial"/>
                <a:cs typeface="Arial"/>
              </a:rPr>
              <a:t>Airplane </a:t>
            </a:r>
            <a:r>
              <a:rPr sz="2400" spc="-210" dirty="0">
                <a:latin typeface="Arial"/>
                <a:cs typeface="Arial"/>
              </a:rPr>
              <a:t>is </a:t>
            </a:r>
            <a:r>
              <a:rPr sz="2400" spc="-145" dirty="0">
                <a:latin typeface="Arial"/>
                <a:cs typeface="Arial"/>
              </a:rPr>
              <a:t>made </a:t>
            </a:r>
            <a:r>
              <a:rPr sz="2400" spc="-120" dirty="0">
                <a:latin typeface="Arial"/>
                <a:cs typeface="Arial"/>
              </a:rPr>
              <a:t>from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170" dirty="0">
                <a:latin typeface="Arial"/>
                <a:cs typeface="Arial"/>
              </a:rPr>
              <a:t>¼</a:t>
            </a:r>
            <a:endParaRPr sz="2400">
              <a:latin typeface="Arial"/>
              <a:cs typeface="Arial"/>
            </a:endParaRPr>
          </a:p>
          <a:p>
            <a:pPr marL="396875">
              <a:lnSpc>
                <a:spcPct val="100000"/>
              </a:lnSpc>
              <a:spcBef>
                <a:spcPts val="15"/>
              </a:spcBef>
            </a:pPr>
            <a:r>
              <a:rPr sz="2400" spc="-200" dirty="0">
                <a:latin typeface="Arial"/>
                <a:cs typeface="Arial"/>
              </a:rPr>
              <a:t>sheet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spc="-85" dirty="0">
                <a:latin typeface="Arial"/>
                <a:cs typeface="Arial"/>
              </a:rPr>
              <a:t>A4</a:t>
            </a:r>
            <a:r>
              <a:rPr sz="2400" spc="-270" dirty="0">
                <a:latin typeface="Arial"/>
                <a:cs typeface="Arial"/>
              </a:rPr>
              <a:t> </a:t>
            </a:r>
            <a:r>
              <a:rPr sz="2400" spc="-40" dirty="0">
                <a:latin typeface="Arial"/>
                <a:cs typeface="Arial"/>
              </a:rPr>
              <a:t>paper</a:t>
            </a:r>
            <a:endParaRPr sz="2400">
              <a:latin typeface="Arial"/>
              <a:cs typeface="Arial"/>
            </a:endParaRPr>
          </a:p>
          <a:p>
            <a:pPr marL="396875" indent="-264795">
              <a:lnSpc>
                <a:spcPts val="2840"/>
              </a:lnSpc>
              <a:spcBef>
                <a:spcPts val="20"/>
              </a:spcBef>
              <a:buFont typeface="Wingdings"/>
              <a:buChar char=""/>
              <a:tabLst>
                <a:tab pos="397510" algn="l"/>
              </a:tabLst>
            </a:pPr>
            <a:r>
              <a:rPr sz="2400" spc="-85" dirty="0">
                <a:latin typeface="Arial"/>
                <a:cs typeface="Arial"/>
              </a:rPr>
              <a:t>Airplane </a:t>
            </a:r>
            <a:r>
              <a:rPr sz="2400" spc="-235" dirty="0">
                <a:latin typeface="Arial"/>
                <a:cs typeface="Arial"/>
              </a:rPr>
              <a:t>has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175" dirty="0">
                <a:latin typeface="Arial"/>
                <a:cs typeface="Arial"/>
              </a:rPr>
              <a:t>wings</a:t>
            </a:r>
            <a:endParaRPr sz="2400">
              <a:latin typeface="Arial"/>
              <a:cs typeface="Arial"/>
            </a:endParaRPr>
          </a:p>
          <a:p>
            <a:pPr marL="396875" indent="-264795">
              <a:lnSpc>
                <a:spcPts val="2840"/>
              </a:lnSpc>
              <a:buFont typeface="Wingdings"/>
              <a:buChar char=""/>
              <a:tabLst>
                <a:tab pos="397510" algn="l"/>
              </a:tabLst>
            </a:pPr>
            <a:r>
              <a:rPr sz="2400" spc="-85" dirty="0">
                <a:latin typeface="Arial"/>
                <a:cs typeface="Arial"/>
              </a:rPr>
              <a:t>Airplane </a:t>
            </a:r>
            <a:r>
              <a:rPr sz="2400" spc="-235" dirty="0">
                <a:latin typeface="Arial"/>
                <a:cs typeface="Arial"/>
              </a:rPr>
              <a:t>has </a:t>
            </a:r>
            <a:r>
              <a:rPr sz="2400" spc="-15" dirty="0">
                <a:latin typeface="Arial"/>
                <a:cs typeface="Arial"/>
              </a:rPr>
              <a:t>a </a:t>
            </a:r>
            <a:r>
              <a:rPr sz="2400" spc="-125" dirty="0">
                <a:latin typeface="Arial"/>
                <a:cs typeface="Arial"/>
              </a:rPr>
              <a:t>blunt</a:t>
            </a:r>
            <a:r>
              <a:rPr sz="2400" spc="-19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tip</a:t>
            </a:r>
            <a:endParaRPr sz="2400">
              <a:latin typeface="Arial"/>
              <a:cs typeface="Arial"/>
            </a:endParaRPr>
          </a:p>
          <a:p>
            <a:pPr marL="396875" marR="593090" indent="-264795">
              <a:lnSpc>
                <a:spcPts val="2800"/>
              </a:lnSpc>
              <a:spcBef>
                <a:spcPts val="180"/>
              </a:spcBef>
              <a:buFont typeface="Wingdings"/>
              <a:buChar char=""/>
              <a:tabLst>
                <a:tab pos="397510" algn="l"/>
              </a:tabLst>
            </a:pPr>
            <a:r>
              <a:rPr sz="2400" spc="-85" dirty="0">
                <a:latin typeface="Arial"/>
                <a:cs typeface="Arial"/>
              </a:rPr>
              <a:t>Airplane </a:t>
            </a:r>
            <a:r>
              <a:rPr sz="2400" spc="-195" dirty="0">
                <a:latin typeface="Arial"/>
                <a:cs typeface="Arial"/>
              </a:rPr>
              <a:t>can </a:t>
            </a:r>
            <a:r>
              <a:rPr sz="2400" spc="35" dirty="0">
                <a:latin typeface="Arial"/>
                <a:cs typeface="Arial"/>
              </a:rPr>
              <a:t>fly </a:t>
            </a:r>
            <a:r>
              <a:rPr sz="2400" spc="-210" dirty="0">
                <a:latin typeface="Arial"/>
                <a:cs typeface="Arial"/>
              </a:rPr>
              <a:t>3m </a:t>
            </a:r>
            <a:r>
              <a:rPr sz="2400" spc="-215" dirty="0">
                <a:latin typeface="Arial"/>
                <a:cs typeface="Arial"/>
              </a:rPr>
              <a:t>on </a:t>
            </a:r>
            <a:r>
              <a:rPr sz="2400" spc="-150" dirty="0">
                <a:latin typeface="Arial"/>
                <a:cs typeface="Arial"/>
              </a:rPr>
              <a:t>the  </a:t>
            </a:r>
            <a:r>
              <a:rPr sz="2400" spc="-70" dirty="0">
                <a:latin typeface="Arial"/>
                <a:cs typeface="Arial"/>
              </a:rPr>
              <a:t>first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95" dirty="0">
                <a:latin typeface="Arial"/>
                <a:cs typeface="Arial"/>
              </a:rPr>
              <a:t>attempt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117109" y="2520086"/>
            <a:ext cx="4204970" cy="3004185"/>
          </a:xfrm>
          <a:custGeom>
            <a:avLst/>
            <a:gdLst/>
            <a:ahLst/>
            <a:cxnLst/>
            <a:rect l="l" t="t" r="r" b="b"/>
            <a:pathLst>
              <a:path w="4204970" h="3004185">
                <a:moveTo>
                  <a:pt x="0" y="3003842"/>
                </a:moveTo>
                <a:lnTo>
                  <a:pt x="4204715" y="3003842"/>
                </a:lnTo>
                <a:lnTo>
                  <a:pt x="4204715" y="0"/>
                </a:lnTo>
                <a:lnTo>
                  <a:pt x="0" y="0"/>
                </a:lnTo>
                <a:lnTo>
                  <a:pt x="0" y="3003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24841" y="2865158"/>
            <a:ext cx="2413000" cy="0"/>
          </a:xfrm>
          <a:custGeom>
            <a:avLst/>
            <a:gdLst/>
            <a:ahLst/>
            <a:cxnLst/>
            <a:rect l="l" t="t" r="r" b="b"/>
            <a:pathLst>
              <a:path w="2413000">
                <a:moveTo>
                  <a:pt x="0" y="0"/>
                </a:moveTo>
                <a:lnTo>
                  <a:pt x="24130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117109" y="2370485"/>
            <a:ext cx="4204970" cy="215265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903605">
              <a:lnSpc>
                <a:spcPct val="100000"/>
              </a:lnSpc>
              <a:spcBef>
                <a:spcPts val="1295"/>
              </a:spcBef>
            </a:pPr>
            <a:r>
              <a:rPr sz="2400" spc="-110" dirty="0">
                <a:latin typeface="Arial"/>
                <a:cs typeface="Arial"/>
              </a:rPr>
              <a:t>Definition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125" dirty="0">
                <a:latin typeface="Arial"/>
                <a:cs typeface="Arial"/>
              </a:rPr>
              <a:t> </a:t>
            </a:r>
            <a:r>
              <a:rPr sz="2400" spc="-105" dirty="0">
                <a:latin typeface="Arial"/>
                <a:cs typeface="Arial"/>
              </a:rPr>
              <a:t>“Done”</a:t>
            </a:r>
            <a:endParaRPr sz="2400">
              <a:latin typeface="Arial"/>
              <a:cs typeface="Arial"/>
            </a:endParaRPr>
          </a:p>
          <a:p>
            <a:pPr marL="472440" marR="1083945" indent="-264795">
              <a:lnSpc>
                <a:spcPct val="100600"/>
              </a:lnSpc>
              <a:spcBef>
                <a:spcPts val="1175"/>
              </a:spcBef>
              <a:buFont typeface="Wingdings"/>
              <a:buChar char=""/>
              <a:tabLst>
                <a:tab pos="473075" algn="l"/>
              </a:tabLst>
            </a:pPr>
            <a:r>
              <a:rPr sz="2400" spc="-85" dirty="0">
                <a:latin typeface="Arial"/>
                <a:cs typeface="Arial"/>
              </a:rPr>
              <a:t>Airplane </a:t>
            </a:r>
            <a:r>
              <a:rPr sz="2400" spc="-225" dirty="0">
                <a:latin typeface="Arial"/>
                <a:cs typeface="Arial"/>
              </a:rPr>
              <a:t>meets </a:t>
            </a:r>
            <a:r>
              <a:rPr sz="2400" spc="-15" dirty="0">
                <a:latin typeface="Arial"/>
                <a:cs typeface="Arial"/>
              </a:rPr>
              <a:t>all </a:t>
            </a:r>
            <a:r>
              <a:rPr sz="2400" spc="-150" dirty="0">
                <a:latin typeface="Arial"/>
                <a:cs typeface="Arial"/>
              </a:rPr>
              <a:t>the  acceptance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65" dirty="0">
                <a:latin typeface="Arial"/>
                <a:cs typeface="Arial"/>
              </a:rPr>
              <a:t>criteria</a:t>
            </a:r>
            <a:endParaRPr sz="2400">
              <a:latin typeface="Arial"/>
              <a:cs typeface="Arial"/>
            </a:endParaRPr>
          </a:p>
          <a:p>
            <a:pPr marL="472440" marR="281940" indent="-264795">
              <a:lnSpc>
                <a:spcPts val="2800"/>
              </a:lnSpc>
              <a:spcBef>
                <a:spcPts val="180"/>
              </a:spcBef>
              <a:buFont typeface="Wingdings"/>
              <a:buChar char=""/>
              <a:tabLst>
                <a:tab pos="473075" algn="l"/>
              </a:tabLst>
            </a:pPr>
            <a:r>
              <a:rPr sz="2400" spc="-85" dirty="0">
                <a:latin typeface="Arial"/>
                <a:cs typeface="Arial"/>
              </a:rPr>
              <a:t>Airplane </a:t>
            </a:r>
            <a:r>
              <a:rPr sz="2400" spc="-235" dirty="0">
                <a:latin typeface="Arial"/>
                <a:cs typeface="Arial"/>
              </a:rPr>
              <a:t>has </a:t>
            </a:r>
            <a:r>
              <a:rPr sz="2400" spc="-170" dirty="0">
                <a:latin typeface="Arial"/>
                <a:cs typeface="Arial"/>
              </a:rPr>
              <a:t>passed </a:t>
            </a:r>
            <a:r>
              <a:rPr sz="2400" spc="-15" dirty="0">
                <a:latin typeface="Arial"/>
                <a:cs typeface="Arial"/>
              </a:rPr>
              <a:t>all </a:t>
            </a:r>
            <a:r>
              <a:rPr sz="2400" spc="-204" dirty="0">
                <a:latin typeface="Arial"/>
                <a:cs typeface="Arial"/>
              </a:rPr>
              <a:t>tests  successfully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37373" y="5696044"/>
            <a:ext cx="8185150" cy="127000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2400" spc="-120" dirty="0">
                <a:solidFill>
                  <a:srgbClr val="FFFFFF"/>
                </a:solidFill>
                <a:latin typeface="Arial"/>
                <a:cs typeface="Arial"/>
              </a:rPr>
              <a:t>Airplanes 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are </a:t>
            </a:r>
            <a:r>
              <a:rPr sz="2400" spc="-114" dirty="0">
                <a:solidFill>
                  <a:srgbClr val="FFFFFF"/>
                </a:solidFill>
                <a:latin typeface="Arial"/>
                <a:cs typeface="Arial"/>
              </a:rPr>
              <a:t>only 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allowed </a:t>
            </a: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2400" spc="35" dirty="0">
                <a:solidFill>
                  <a:srgbClr val="FFFFFF"/>
                </a:solidFill>
                <a:latin typeface="Arial"/>
                <a:cs typeface="Arial"/>
              </a:rPr>
              <a:t>fly </a:t>
            </a:r>
            <a:r>
              <a:rPr sz="2400" spc="-155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2400" spc="-150" dirty="0">
                <a:solidFill>
                  <a:srgbClr val="FFFFFF"/>
                </a:solidFill>
                <a:latin typeface="Arial"/>
                <a:cs typeface="Arial"/>
              </a:rPr>
              <a:t>the test</a:t>
            </a:r>
            <a:r>
              <a:rPr sz="24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area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ts val="2800"/>
              </a:lnSpc>
              <a:spcBef>
                <a:spcPts val="780"/>
              </a:spcBef>
            </a:pP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Only </a:t>
            </a:r>
            <a:r>
              <a:rPr sz="2400" spc="-190" dirty="0">
                <a:solidFill>
                  <a:srgbClr val="FFFFFF"/>
                </a:solidFill>
                <a:latin typeface="Arial"/>
                <a:cs typeface="Arial"/>
              </a:rPr>
              <a:t>one 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fold 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per </a:t>
            </a:r>
            <a:r>
              <a:rPr sz="2400" spc="-170" dirty="0">
                <a:solidFill>
                  <a:srgbClr val="FFFFFF"/>
                </a:solidFill>
                <a:latin typeface="Arial"/>
                <a:cs typeface="Arial"/>
              </a:rPr>
              <a:t>person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at 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400" spc="-150" dirty="0">
                <a:solidFill>
                  <a:srgbClr val="FFFFFF"/>
                </a:solidFill>
                <a:latin typeface="Arial"/>
                <a:cs typeface="Arial"/>
              </a:rPr>
              <a:t>time. 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(After 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1 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fold, </a:t>
            </a:r>
            <a:r>
              <a:rPr sz="2400" spc="-145" dirty="0">
                <a:solidFill>
                  <a:srgbClr val="FFFFFF"/>
                </a:solidFill>
                <a:latin typeface="Arial"/>
                <a:cs typeface="Arial"/>
              </a:rPr>
              <a:t>you </a:t>
            </a:r>
            <a:r>
              <a:rPr sz="2400" spc="-285" dirty="0">
                <a:solidFill>
                  <a:srgbClr val="FFFFFF"/>
                </a:solidFill>
                <a:latin typeface="Arial"/>
                <a:cs typeface="Arial"/>
              </a:rPr>
              <a:t>must </a:t>
            </a:r>
            <a:r>
              <a:rPr sz="2400" spc="-215" dirty="0">
                <a:solidFill>
                  <a:srgbClr val="FFFFFF"/>
                </a:solidFill>
                <a:latin typeface="Arial"/>
                <a:cs typeface="Arial"/>
              </a:rPr>
              <a:t>pass </a:t>
            </a:r>
            <a:r>
              <a:rPr sz="2400" spc="-150" dirty="0">
                <a:solidFill>
                  <a:srgbClr val="FFFFFF"/>
                </a:solidFill>
                <a:latin typeface="Arial"/>
                <a:cs typeface="Arial"/>
              </a:rPr>
              <a:t>the  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airplane </a:t>
            </a: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2400" spc="-240" dirty="0">
                <a:solidFill>
                  <a:srgbClr val="FFFFFF"/>
                </a:solidFill>
                <a:latin typeface="Arial"/>
                <a:cs typeface="Arial"/>
              </a:rPr>
              <a:t>someone </a:t>
            </a:r>
            <a:r>
              <a:rPr sz="2400" spc="-180" dirty="0">
                <a:solidFill>
                  <a:srgbClr val="FFFFFF"/>
                </a:solidFill>
                <a:latin typeface="Arial"/>
                <a:cs typeface="Arial"/>
              </a:rPr>
              <a:t>else </a:t>
            </a:r>
            <a:r>
              <a:rPr sz="2400" spc="-215" dirty="0">
                <a:solidFill>
                  <a:srgbClr val="FFFFFF"/>
                </a:solidFill>
                <a:latin typeface="Arial"/>
                <a:cs typeface="Arial"/>
              </a:rPr>
              <a:t>on </a:t>
            </a:r>
            <a:r>
              <a:rPr sz="2400" spc="-110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2400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Arial"/>
                <a:cs typeface="Arial"/>
              </a:rPr>
              <a:t>team.)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0" y="393703"/>
            <a:ext cx="9042400" cy="6973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07838" y="6770399"/>
            <a:ext cx="205993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(PMI®-ACP) </a:t>
            </a: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Agile Certified</a:t>
            </a:r>
            <a:r>
              <a:rPr sz="9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Practitioner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74474" y="6577141"/>
            <a:ext cx="1419860" cy="267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94"/>
              </a:lnSpc>
            </a:pPr>
            <a:r>
              <a:rPr sz="900" spc="-5" dirty="0">
                <a:latin typeface="Arial"/>
                <a:cs typeface="Arial"/>
              </a:rPr>
              <a:t>(PMI®-ACP)  </a:t>
            </a:r>
            <a:r>
              <a:rPr sz="900" dirty="0">
                <a:latin typeface="Arial"/>
                <a:cs typeface="Arial"/>
              </a:rPr>
              <a:t>Agile</a:t>
            </a:r>
            <a:r>
              <a:rPr sz="900" spc="-4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Certified</a:t>
            </a:r>
            <a:endParaRPr sz="900">
              <a:latin typeface="Arial"/>
              <a:cs typeface="Arial"/>
            </a:endParaRPr>
          </a:p>
          <a:p>
            <a:pPr marL="836930">
              <a:lnSpc>
                <a:spcPct val="100000"/>
              </a:lnSpc>
              <a:spcBef>
                <a:spcPts val="20"/>
              </a:spcBef>
            </a:pPr>
            <a:r>
              <a:rPr sz="900" spc="-5" dirty="0">
                <a:latin typeface="Arial"/>
                <a:cs typeface="Arial"/>
              </a:rPr>
              <a:t>P</a:t>
            </a:r>
            <a:r>
              <a:rPr sz="900" spc="5" dirty="0">
                <a:latin typeface="Arial"/>
                <a:cs typeface="Arial"/>
              </a:rPr>
              <a:t>ra</a:t>
            </a:r>
            <a:r>
              <a:rPr sz="900" dirty="0">
                <a:latin typeface="Arial"/>
                <a:cs typeface="Arial"/>
              </a:rPr>
              <a:t>c</a:t>
            </a:r>
            <a:r>
              <a:rPr sz="900" spc="-5" dirty="0">
                <a:latin typeface="Arial"/>
                <a:cs typeface="Arial"/>
              </a:rPr>
              <a:t>t</a:t>
            </a:r>
            <a:r>
              <a:rPr sz="900" dirty="0">
                <a:latin typeface="Arial"/>
                <a:cs typeface="Arial"/>
              </a:rPr>
              <a:t>i</a:t>
            </a:r>
            <a:r>
              <a:rPr sz="900" spc="-5" dirty="0">
                <a:latin typeface="Arial"/>
                <a:cs typeface="Arial"/>
              </a:rPr>
              <a:t>t</a:t>
            </a:r>
            <a:r>
              <a:rPr sz="900" dirty="0">
                <a:latin typeface="Arial"/>
                <a:cs typeface="Arial"/>
              </a:rPr>
              <a:t>i</a:t>
            </a:r>
            <a:r>
              <a:rPr sz="900" spc="5" dirty="0">
                <a:latin typeface="Arial"/>
                <a:cs typeface="Arial"/>
              </a:rPr>
              <a:t>one</a:t>
            </a:r>
            <a:r>
              <a:rPr sz="900" dirty="0">
                <a:latin typeface="Arial"/>
                <a:cs typeface="Arial"/>
              </a:rPr>
              <a:t>r</a:t>
            </a:r>
            <a:endParaRPr sz="9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08000" y="393703"/>
            <a:ext cx="9042400" cy="6973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40152" y="3627348"/>
            <a:ext cx="2834309" cy="25851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0" y="393703"/>
            <a:ext cx="9042400" cy="6973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88592" y="2077189"/>
            <a:ext cx="2847975" cy="121539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253365" marR="5080" indent="-241300">
              <a:lnSpc>
                <a:spcPts val="2900"/>
              </a:lnSpc>
              <a:spcBef>
                <a:spcPts val="280"/>
              </a:spcBef>
            </a:pPr>
            <a:r>
              <a:rPr sz="1700" dirty="0">
                <a:solidFill>
                  <a:srgbClr val="2CA1BF"/>
                </a:solidFill>
                <a:latin typeface="Webdings"/>
                <a:cs typeface="Webdings"/>
              </a:rPr>
              <a:t></a:t>
            </a:r>
            <a:r>
              <a:rPr sz="1700" dirty="0">
                <a:solidFill>
                  <a:srgbClr val="2CA1BF"/>
                </a:solidFill>
                <a:latin typeface="Times New Roman"/>
                <a:cs typeface="Times New Roman"/>
              </a:rPr>
              <a:t> </a:t>
            </a:r>
            <a:r>
              <a:rPr sz="2500" spc="-45" dirty="0">
                <a:solidFill>
                  <a:srgbClr val="FFFFFF"/>
                </a:solidFill>
                <a:latin typeface="Arial"/>
                <a:cs typeface="Arial"/>
              </a:rPr>
              <a:t>APM </a:t>
            </a:r>
            <a:r>
              <a:rPr sz="2500" spc="114" dirty="0">
                <a:solidFill>
                  <a:srgbClr val="FFFFFF"/>
                </a:solidFill>
                <a:latin typeface="Arial"/>
                <a:cs typeface="Arial"/>
              </a:rPr>
              <a:t>Framework 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(Envision)</a:t>
            </a: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700" dirty="0">
                <a:solidFill>
                  <a:srgbClr val="2CA1BF"/>
                </a:solidFill>
                <a:latin typeface="Webdings"/>
                <a:cs typeface="Webdings"/>
              </a:rPr>
              <a:t></a:t>
            </a:r>
            <a:r>
              <a:rPr sz="1700" dirty="0">
                <a:solidFill>
                  <a:srgbClr val="2CA1BF"/>
                </a:solidFill>
                <a:latin typeface="Times New Roman"/>
                <a:cs typeface="Times New Roman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Arial"/>
                <a:cs typeface="Arial"/>
              </a:rPr>
              <a:t>Things </a:t>
            </a:r>
            <a:r>
              <a:rPr sz="2500" spc="19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2500" spc="114" dirty="0">
                <a:solidFill>
                  <a:srgbClr val="FFFFFF"/>
                </a:solidFill>
                <a:latin typeface="Arial"/>
                <a:cs typeface="Arial"/>
              </a:rPr>
              <a:t>Know</a:t>
            </a:r>
            <a:endParaRPr sz="25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61774" y="6564441"/>
            <a:ext cx="1445260" cy="29273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(PMI®-ACP)  </a:t>
            </a: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Agile</a:t>
            </a:r>
            <a:r>
              <a:rPr sz="9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Certified</a:t>
            </a:r>
            <a:endParaRPr sz="900">
              <a:latin typeface="Arial"/>
              <a:cs typeface="Arial"/>
            </a:endParaRPr>
          </a:p>
          <a:p>
            <a:pPr marL="849630">
              <a:lnSpc>
                <a:spcPct val="100000"/>
              </a:lnSpc>
              <a:spcBef>
                <a:spcPts val="20"/>
              </a:spcBef>
            </a:pP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900" spc="5" dirty="0">
                <a:solidFill>
                  <a:srgbClr val="FFFFFF"/>
                </a:solidFill>
                <a:latin typeface="Arial"/>
                <a:cs typeface="Arial"/>
              </a:rPr>
              <a:t>ra</a:t>
            </a: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900" spc="5" dirty="0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256263" y="2075869"/>
            <a:ext cx="1628139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2CA1BF"/>
                </a:solidFill>
                <a:latin typeface="Webdings"/>
                <a:cs typeface="Webdings"/>
              </a:rPr>
              <a:t></a:t>
            </a:r>
            <a:r>
              <a:rPr sz="1700" spc="70" dirty="0">
                <a:solidFill>
                  <a:srgbClr val="2CA1BF"/>
                </a:solidFill>
                <a:latin typeface="Times New Roman"/>
                <a:cs typeface="Times New Roman"/>
              </a:rPr>
              <a:t> </a:t>
            </a:r>
            <a:r>
              <a:rPr sz="2500" spc="80" dirty="0">
                <a:solidFill>
                  <a:srgbClr val="FFFFFF"/>
                </a:solidFill>
              </a:rPr>
              <a:t>Envision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18861" y="2468887"/>
            <a:ext cx="3110230" cy="172212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97485" indent="-184785">
              <a:lnSpc>
                <a:spcPct val="100000"/>
              </a:lnSpc>
              <a:spcBef>
                <a:spcPts val="359"/>
              </a:spcBef>
              <a:buClr>
                <a:srgbClr val="2CA1BF"/>
              </a:buClr>
              <a:buFont typeface="Verdana"/>
              <a:buChar char="◦"/>
              <a:tabLst>
                <a:tab pos="198120" algn="l"/>
              </a:tabLst>
            </a:pPr>
            <a:r>
              <a:rPr sz="2200" spc="60" dirty="0">
                <a:solidFill>
                  <a:srgbClr val="FFFFFF"/>
                </a:solidFill>
                <a:latin typeface="Arial"/>
                <a:cs typeface="Arial"/>
              </a:rPr>
              <a:t>Objectives</a:t>
            </a:r>
            <a:endParaRPr sz="2200">
              <a:latin typeface="Arial"/>
              <a:cs typeface="Arial"/>
            </a:endParaRPr>
          </a:p>
          <a:p>
            <a:pPr marL="197485" indent="-184785">
              <a:lnSpc>
                <a:spcPct val="100000"/>
              </a:lnSpc>
              <a:spcBef>
                <a:spcPts val="254"/>
              </a:spcBef>
              <a:buClr>
                <a:srgbClr val="2CA1BF"/>
              </a:buClr>
              <a:buFont typeface="Verdana"/>
              <a:buChar char="◦"/>
              <a:tabLst>
                <a:tab pos="198120" algn="l"/>
              </a:tabLst>
            </a:pPr>
            <a:r>
              <a:rPr sz="2200" spc="85" dirty="0">
                <a:solidFill>
                  <a:srgbClr val="FFFFFF"/>
                </a:solidFill>
                <a:latin typeface="Arial"/>
                <a:cs typeface="Arial"/>
              </a:rPr>
              <a:t>Activities</a:t>
            </a:r>
            <a:endParaRPr sz="2200">
              <a:latin typeface="Arial"/>
              <a:cs typeface="Arial"/>
            </a:endParaRPr>
          </a:p>
          <a:p>
            <a:pPr marL="217804">
              <a:lnSpc>
                <a:spcPct val="100000"/>
              </a:lnSpc>
              <a:spcBef>
                <a:spcPts val="409"/>
              </a:spcBef>
            </a:pPr>
            <a:r>
              <a:rPr sz="1800" dirty="0">
                <a:solidFill>
                  <a:srgbClr val="DA1F27"/>
                </a:solidFill>
                <a:latin typeface="Webdings"/>
                <a:cs typeface="Webdings"/>
              </a:rPr>
              <a:t></a:t>
            </a:r>
            <a:r>
              <a:rPr sz="1800" dirty="0">
                <a:solidFill>
                  <a:srgbClr val="DA1F27"/>
                </a:solidFill>
                <a:latin typeface="Times New Roman"/>
                <a:cs typeface="Times New Roman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Arial"/>
                <a:cs typeface="Arial"/>
              </a:rPr>
              <a:t>Requirement</a:t>
            </a:r>
            <a:r>
              <a:rPr sz="1800" spc="1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Arial"/>
                <a:cs typeface="Arial"/>
              </a:rPr>
              <a:t>Gathering</a:t>
            </a:r>
            <a:endParaRPr sz="1800">
              <a:latin typeface="Arial"/>
              <a:cs typeface="Arial"/>
            </a:endParaRPr>
          </a:p>
          <a:p>
            <a:pPr marL="217804">
              <a:lnSpc>
                <a:spcPct val="100000"/>
              </a:lnSpc>
              <a:spcBef>
                <a:spcPts val="340"/>
              </a:spcBef>
            </a:pPr>
            <a:r>
              <a:rPr sz="1800" dirty="0">
                <a:solidFill>
                  <a:srgbClr val="DA1F27"/>
                </a:solidFill>
                <a:latin typeface="Webdings"/>
                <a:cs typeface="Webdings"/>
              </a:rPr>
              <a:t></a:t>
            </a:r>
            <a:r>
              <a:rPr sz="1800" dirty="0">
                <a:solidFill>
                  <a:srgbClr val="DA1F27"/>
                </a:solidFill>
                <a:latin typeface="Times New Roman"/>
                <a:cs typeface="Times New Roman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Arial"/>
                <a:cs typeface="Arial"/>
              </a:rPr>
              <a:t>Organize</a:t>
            </a:r>
            <a:r>
              <a:rPr sz="1800" spc="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Arial"/>
                <a:cs typeface="Arial"/>
              </a:rPr>
              <a:t>Features</a:t>
            </a:r>
            <a:endParaRPr sz="1800">
              <a:latin typeface="Arial"/>
              <a:cs typeface="Arial"/>
            </a:endParaRPr>
          </a:p>
          <a:p>
            <a:pPr marL="217804">
              <a:lnSpc>
                <a:spcPct val="100000"/>
              </a:lnSpc>
              <a:spcBef>
                <a:spcPts val="334"/>
              </a:spcBef>
            </a:pPr>
            <a:r>
              <a:rPr sz="1800" dirty="0">
                <a:solidFill>
                  <a:srgbClr val="DA1F27"/>
                </a:solidFill>
                <a:latin typeface="Webdings"/>
                <a:cs typeface="Webdings"/>
              </a:rPr>
              <a:t></a:t>
            </a:r>
            <a:r>
              <a:rPr sz="1800" dirty="0">
                <a:solidFill>
                  <a:srgbClr val="DA1F27"/>
                </a:solidFill>
                <a:latin typeface="Times New Roman"/>
                <a:cs typeface="Times New Roman"/>
              </a:rPr>
              <a:t> </a:t>
            </a:r>
            <a:r>
              <a:rPr sz="1800" spc="90" dirty="0">
                <a:solidFill>
                  <a:srgbClr val="FFFFFF"/>
                </a:solidFill>
                <a:latin typeface="Arial"/>
                <a:cs typeface="Arial"/>
              </a:rPr>
              <a:t>Accounting</a:t>
            </a:r>
            <a:r>
              <a:rPr sz="1800" spc="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74474" y="6577141"/>
            <a:ext cx="1419860" cy="267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94"/>
              </a:lnSpc>
            </a:pPr>
            <a:r>
              <a:rPr sz="900" spc="-5" dirty="0">
                <a:latin typeface="Arial"/>
                <a:cs typeface="Arial"/>
              </a:rPr>
              <a:t>(PMI®-ACP)  </a:t>
            </a:r>
            <a:r>
              <a:rPr sz="900" dirty="0">
                <a:latin typeface="Arial"/>
                <a:cs typeface="Arial"/>
              </a:rPr>
              <a:t>Agile</a:t>
            </a:r>
            <a:r>
              <a:rPr sz="900" spc="-4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Certified</a:t>
            </a:r>
            <a:endParaRPr sz="900">
              <a:latin typeface="Arial"/>
              <a:cs typeface="Arial"/>
            </a:endParaRPr>
          </a:p>
          <a:p>
            <a:pPr marL="836930">
              <a:lnSpc>
                <a:spcPct val="100000"/>
              </a:lnSpc>
              <a:spcBef>
                <a:spcPts val="20"/>
              </a:spcBef>
            </a:pPr>
            <a:r>
              <a:rPr sz="900" spc="-5" dirty="0">
                <a:latin typeface="Arial"/>
                <a:cs typeface="Arial"/>
              </a:rPr>
              <a:t>P</a:t>
            </a:r>
            <a:r>
              <a:rPr sz="900" spc="5" dirty="0">
                <a:latin typeface="Arial"/>
                <a:cs typeface="Arial"/>
              </a:rPr>
              <a:t>ra</a:t>
            </a:r>
            <a:r>
              <a:rPr sz="900" dirty="0">
                <a:latin typeface="Arial"/>
                <a:cs typeface="Arial"/>
              </a:rPr>
              <a:t>c</a:t>
            </a:r>
            <a:r>
              <a:rPr sz="900" spc="-5" dirty="0">
                <a:latin typeface="Arial"/>
                <a:cs typeface="Arial"/>
              </a:rPr>
              <a:t>t</a:t>
            </a:r>
            <a:r>
              <a:rPr sz="900" dirty="0">
                <a:latin typeface="Arial"/>
                <a:cs typeface="Arial"/>
              </a:rPr>
              <a:t>i</a:t>
            </a:r>
            <a:r>
              <a:rPr sz="900" spc="-5" dirty="0">
                <a:latin typeface="Arial"/>
                <a:cs typeface="Arial"/>
              </a:rPr>
              <a:t>t</a:t>
            </a:r>
            <a:r>
              <a:rPr sz="900" dirty="0">
                <a:latin typeface="Arial"/>
                <a:cs typeface="Arial"/>
              </a:rPr>
              <a:t>i</a:t>
            </a:r>
            <a:r>
              <a:rPr sz="900" spc="5" dirty="0">
                <a:latin typeface="Arial"/>
                <a:cs typeface="Arial"/>
              </a:rPr>
              <a:t>one</a:t>
            </a:r>
            <a:r>
              <a:rPr sz="900" dirty="0">
                <a:latin typeface="Arial"/>
                <a:cs typeface="Arial"/>
              </a:rPr>
              <a:t>r</a:t>
            </a:r>
            <a:endParaRPr sz="9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08000" y="393703"/>
            <a:ext cx="9042400" cy="6973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05279" y="1880095"/>
            <a:ext cx="7338390" cy="43570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9559" y="454533"/>
            <a:ext cx="8950845" cy="69241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98762" y="3044932"/>
            <a:ext cx="1635506" cy="2225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86673" y="3035940"/>
            <a:ext cx="2020836" cy="7104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89552" y="3459870"/>
            <a:ext cx="162694" cy="94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53014" y="3431270"/>
            <a:ext cx="162694" cy="94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58067" y="3829275"/>
            <a:ext cx="162694" cy="94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28719" y="3274336"/>
            <a:ext cx="162694" cy="94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87647" y="3403762"/>
            <a:ext cx="162694" cy="94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46986" y="2175255"/>
            <a:ext cx="6747548" cy="39119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15663" y="1180291"/>
            <a:ext cx="7629525" cy="7532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39461" y="1738120"/>
            <a:ext cx="3887546" cy="4708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461774" y="6564441"/>
            <a:ext cx="1445260" cy="29273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5" dirty="0">
                <a:latin typeface="Arial"/>
                <a:cs typeface="Arial"/>
              </a:rPr>
              <a:t>(PMI®-ACP)  </a:t>
            </a:r>
            <a:r>
              <a:rPr sz="900" dirty="0">
                <a:latin typeface="Arial"/>
                <a:cs typeface="Arial"/>
              </a:rPr>
              <a:t>Agile</a:t>
            </a:r>
            <a:r>
              <a:rPr sz="900" spc="-4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Certified</a:t>
            </a:r>
            <a:endParaRPr sz="900">
              <a:latin typeface="Arial"/>
              <a:cs typeface="Arial"/>
            </a:endParaRPr>
          </a:p>
          <a:p>
            <a:pPr marL="849630">
              <a:lnSpc>
                <a:spcPct val="100000"/>
              </a:lnSpc>
              <a:spcBef>
                <a:spcPts val="20"/>
              </a:spcBef>
            </a:pPr>
            <a:r>
              <a:rPr sz="900" spc="-5" dirty="0">
                <a:latin typeface="Arial"/>
                <a:cs typeface="Arial"/>
              </a:rPr>
              <a:t>P</a:t>
            </a:r>
            <a:r>
              <a:rPr sz="900" spc="5" dirty="0">
                <a:latin typeface="Arial"/>
                <a:cs typeface="Arial"/>
              </a:rPr>
              <a:t>ra</a:t>
            </a:r>
            <a:r>
              <a:rPr sz="900" dirty="0">
                <a:latin typeface="Arial"/>
                <a:cs typeface="Arial"/>
              </a:rPr>
              <a:t>c</a:t>
            </a:r>
            <a:r>
              <a:rPr sz="900" spc="-5" dirty="0">
                <a:latin typeface="Arial"/>
                <a:cs typeface="Arial"/>
              </a:rPr>
              <a:t>t</a:t>
            </a:r>
            <a:r>
              <a:rPr sz="900" dirty="0">
                <a:latin typeface="Arial"/>
                <a:cs typeface="Arial"/>
              </a:rPr>
              <a:t>i</a:t>
            </a:r>
            <a:r>
              <a:rPr sz="900" spc="-5" dirty="0">
                <a:latin typeface="Arial"/>
                <a:cs typeface="Arial"/>
              </a:rPr>
              <a:t>t</a:t>
            </a:r>
            <a:r>
              <a:rPr sz="900" dirty="0">
                <a:latin typeface="Arial"/>
                <a:cs typeface="Arial"/>
              </a:rPr>
              <a:t>i</a:t>
            </a:r>
            <a:r>
              <a:rPr sz="900" spc="5" dirty="0">
                <a:latin typeface="Arial"/>
                <a:cs typeface="Arial"/>
              </a:rPr>
              <a:t>one</a:t>
            </a:r>
            <a:r>
              <a:rPr sz="900" dirty="0">
                <a:latin typeface="Arial"/>
                <a:cs typeface="Arial"/>
              </a:rPr>
              <a:t>r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412" y="1551019"/>
            <a:ext cx="8515350" cy="301625"/>
          </a:xfrm>
          <a:custGeom>
            <a:avLst/>
            <a:gdLst/>
            <a:ahLst/>
            <a:cxnLst/>
            <a:rect l="l" t="t" r="r" b="b"/>
            <a:pathLst>
              <a:path w="8515350" h="301625">
                <a:moveTo>
                  <a:pt x="0" y="301313"/>
                </a:moveTo>
                <a:lnTo>
                  <a:pt x="8514930" y="301313"/>
                </a:lnTo>
                <a:lnTo>
                  <a:pt x="8514930" y="0"/>
                </a:lnTo>
                <a:lnTo>
                  <a:pt x="0" y="0"/>
                </a:lnTo>
                <a:lnTo>
                  <a:pt x="0" y="301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9412" y="1551012"/>
            <a:ext cx="8515350" cy="301625"/>
          </a:xfrm>
          <a:custGeom>
            <a:avLst/>
            <a:gdLst/>
            <a:ahLst/>
            <a:cxnLst/>
            <a:rect l="l" t="t" r="r" b="b"/>
            <a:pathLst>
              <a:path w="8515350" h="301625">
                <a:moveTo>
                  <a:pt x="0" y="0"/>
                </a:moveTo>
                <a:lnTo>
                  <a:pt x="8514925" y="0"/>
                </a:lnTo>
                <a:lnTo>
                  <a:pt x="8514925" y="301313"/>
                </a:lnTo>
                <a:lnTo>
                  <a:pt x="0" y="301313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8000" y="6974665"/>
            <a:ext cx="842010" cy="301625"/>
          </a:xfrm>
          <a:custGeom>
            <a:avLst/>
            <a:gdLst/>
            <a:ahLst/>
            <a:cxnLst/>
            <a:rect l="l" t="t" r="r" b="b"/>
            <a:pathLst>
              <a:path w="842010" h="301625">
                <a:moveTo>
                  <a:pt x="0" y="301313"/>
                </a:moveTo>
                <a:lnTo>
                  <a:pt x="841446" y="301313"/>
                </a:lnTo>
                <a:lnTo>
                  <a:pt x="841446" y="0"/>
                </a:lnTo>
                <a:lnTo>
                  <a:pt x="0" y="0"/>
                </a:lnTo>
                <a:lnTo>
                  <a:pt x="0" y="301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8000" y="6974665"/>
            <a:ext cx="842010" cy="301625"/>
          </a:xfrm>
          <a:custGeom>
            <a:avLst/>
            <a:gdLst/>
            <a:ahLst/>
            <a:cxnLst/>
            <a:rect l="l" t="t" r="r" b="b"/>
            <a:pathLst>
              <a:path w="842010" h="301625">
                <a:moveTo>
                  <a:pt x="0" y="0"/>
                </a:moveTo>
                <a:lnTo>
                  <a:pt x="841445" y="0"/>
                </a:lnTo>
                <a:lnTo>
                  <a:pt x="841445" y="301313"/>
                </a:lnTo>
                <a:lnTo>
                  <a:pt x="0" y="30131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93093" y="584307"/>
            <a:ext cx="1494511" cy="5649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96326" y="4778974"/>
            <a:ext cx="72986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305" dirty="0">
                <a:latin typeface="Trebuchet MS"/>
                <a:cs typeface="Trebuchet MS"/>
              </a:rPr>
              <a:t>“Fail </a:t>
            </a:r>
            <a:r>
              <a:rPr sz="4000" spc="-300" dirty="0">
                <a:latin typeface="Trebuchet MS"/>
                <a:cs typeface="Trebuchet MS"/>
              </a:rPr>
              <a:t>early, </a:t>
            </a:r>
            <a:r>
              <a:rPr sz="4000" spc="-260" dirty="0">
                <a:latin typeface="Trebuchet MS"/>
                <a:cs typeface="Trebuchet MS"/>
              </a:rPr>
              <a:t>fail </a:t>
            </a:r>
            <a:r>
              <a:rPr sz="4000" spc="-235" dirty="0">
                <a:latin typeface="Trebuchet MS"/>
                <a:cs typeface="Trebuchet MS"/>
              </a:rPr>
              <a:t>often, </a:t>
            </a:r>
            <a:r>
              <a:rPr sz="4000" spc="-185" dirty="0">
                <a:latin typeface="Trebuchet MS"/>
                <a:cs typeface="Trebuchet MS"/>
              </a:rPr>
              <a:t>revise </a:t>
            </a:r>
            <a:r>
              <a:rPr sz="4000" spc="-100" dirty="0">
                <a:latin typeface="Trebuchet MS"/>
                <a:cs typeface="Trebuchet MS"/>
              </a:rPr>
              <a:t>&amp;</a:t>
            </a:r>
            <a:r>
              <a:rPr sz="4000" spc="-610" dirty="0">
                <a:latin typeface="Trebuchet MS"/>
                <a:cs typeface="Trebuchet MS"/>
              </a:rPr>
              <a:t> </a:t>
            </a:r>
            <a:r>
              <a:rPr sz="4000" spc="-200" dirty="0">
                <a:latin typeface="Trebuchet MS"/>
                <a:cs typeface="Trebuchet MS"/>
              </a:rPr>
              <a:t>learn</a:t>
            </a:r>
            <a:r>
              <a:rPr spc="-200" dirty="0">
                <a:latin typeface="Trebuchet MS"/>
                <a:cs typeface="Trebuchet MS"/>
              </a:rPr>
              <a:t>”</a:t>
            </a:r>
            <a:endParaRPr sz="4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0" y="393703"/>
            <a:ext cx="9042400" cy="6973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77575" y="4612681"/>
            <a:ext cx="3841750" cy="7518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dirty="0">
                <a:latin typeface="Arial"/>
                <a:cs typeface="Arial"/>
              </a:rPr>
              <a:t>In </a:t>
            </a:r>
            <a:r>
              <a:rPr sz="1600" spc="5" dirty="0">
                <a:latin typeface="Arial"/>
                <a:cs typeface="Arial"/>
              </a:rPr>
              <a:t>February 2001, 17 software developers  </a:t>
            </a:r>
            <a:r>
              <a:rPr sz="1600" spc="10" dirty="0">
                <a:latin typeface="Arial"/>
                <a:cs typeface="Arial"/>
              </a:rPr>
              <a:t>met </a:t>
            </a:r>
            <a:r>
              <a:rPr sz="1600" dirty="0">
                <a:latin typeface="Arial"/>
                <a:cs typeface="Arial"/>
              </a:rPr>
              <a:t>to </a:t>
            </a:r>
            <a:r>
              <a:rPr sz="1600" spc="5" dirty="0">
                <a:latin typeface="Arial"/>
                <a:cs typeface="Arial"/>
              </a:rPr>
              <a:t>discuss lightweight development  methods.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61774" y="6564441"/>
            <a:ext cx="1445260" cy="29273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5" dirty="0">
                <a:latin typeface="Arial"/>
                <a:cs typeface="Arial"/>
              </a:rPr>
              <a:t>(PMI®-ACP)  </a:t>
            </a:r>
            <a:r>
              <a:rPr sz="900" dirty="0">
                <a:latin typeface="Arial"/>
                <a:cs typeface="Arial"/>
              </a:rPr>
              <a:t>Agile</a:t>
            </a:r>
            <a:r>
              <a:rPr sz="900" spc="-4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Certified</a:t>
            </a:r>
            <a:endParaRPr sz="900">
              <a:latin typeface="Arial"/>
              <a:cs typeface="Arial"/>
            </a:endParaRPr>
          </a:p>
          <a:p>
            <a:pPr marL="849630">
              <a:lnSpc>
                <a:spcPct val="100000"/>
              </a:lnSpc>
              <a:spcBef>
                <a:spcPts val="20"/>
              </a:spcBef>
            </a:pPr>
            <a:r>
              <a:rPr sz="900" spc="-5" dirty="0">
                <a:latin typeface="Arial"/>
                <a:cs typeface="Arial"/>
              </a:rPr>
              <a:t>P</a:t>
            </a:r>
            <a:r>
              <a:rPr sz="900" spc="5" dirty="0">
                <a:latin typeface="Arial"/>
                <a:cs typeface="Arial"/>
              </a:rPr>
              <a:t>ra</a:t>
            </a:r>
            <a:r>
              <a:rPr sz="900" dirty="0">
                <a:latin typeface="Arial"/>
                <a:cs typeface="Arial"/>
              </a:rPr>
              <a:t>c</a:t>
            </a:r>
            <a:r>
              <a:rPr sz="900" spc="-5" dirty="0">
                <a:latin typeface="Arial"/>
                <a:cs typeface="Arial"/>
              </a:rPr>
              <a:t>t</a:t>
            </a:r>
            <a:r>
              <a:rPr sz="900" dirty="0">
                <a:latin typeface="Arial"/>
                <a:cs typeface="Arial"/>
              </a:rPr>
              <a:t>i</a:t>
            </a:r>
            <a:r>
              <a:rPr sz="900" spc="-5" dirty="0">
                <a:latin typeface="Arial"/>
                <a:cs typeface="Arial"/>
              </a:rPr>
              <a:t>t</a:t>
            </a:r>
            <a:r>
              <a:rPr sz="900" dirty="0">
                <a:latin typeface="Arial"/>
                <a:cs typeface="Arial"/>
              </a:rPr>
              <a:t>i</a:t>
            </a:r>
            <a:r>
              <a:rPr sz="900" spc="5" dirty="0">
                <a:latin typeface="Arial"/>
                <a:cs typeface="Arial"/>
              </a:rPr>
              <a:t>one</a:t>
            </a:r>
            <a:r>
              <a:rPr sz="900" dirty="0">
                <a:latin typeface="Arial"/>
                <a:cs typeface="Arial"/>
              </a:rPr>
              <a:t>r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47601" y="4624086"/>
            <a:ext cx="3519170" cy="102235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40"/>
              </a:spcBef>
            </a:pPr>
            <a:r>
              <a:rPr sz="1600" spc="5" dirty="0">
                <a:latin typeface="Arial"/>
                <a:cs typeface="Arial"/>
              </a:rPr>
              <a:t>They published the Agile Manifesto for  Software </a:t>
            </a:r>
            <a:r>
              <a:rPr sz="1600" spc="10" dirty="0">
                <a:latin typeface="Arial"/>
                <a:cs typeface="Arial"/>
              </a:rPr>
              <a:t>Development </a:t>
            </a:r>
            <a:r>
              <a:rPr sz="1600" dirty="0">
                <a:latin typeface="Arial"/>
                <a:cs typeface="Arial"/>
              </a:rPr>
              <a:t>to </a:t>
            </a:r>
            <a:r>
              <a:rPr sz="1600" spc="5" dirty="0">
                <a:latin typeface="Arial"/>
                <a:cs typeface="Arial"/>
              </a:rPr>
              <a:t>define the  approach now known as agile  software</a:t>
            </a:r>
            <a:r>
              <a:rPr sz="1600" spc="10" dirty="0">
                <a:latin typeface="Arial"/>
                <a:cs typeface="Arial"/>
              </a:rPr>
              <a:t> development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1113</TotalTime>
  <Words>2504</Words>
  <Application>Microsoft Office PowerPoint</Application>
  <PresentationFormat>Custom</PresentationFormat>
  <Paragraphs>500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Arial</vt:lpstr>
      <vt:lpstr>Calibri</vt:lpstr>
      <vt:lpstr>Comic Sans MS</vt:lpstr>
      <vt:lpstr>Times New Roman</vt:lpstr>
      <vt:lpstr>Trebuchet MS</vt:lpstr>
      <vt:lpstr>Verdana</vt:lpstr>
      <vt:lpstr>Webdings</vt:lpstr>
      <vt:lpstr>Wingdings</vt:lpstr>
      <vt:lpstr>Office Theme</vt:lpstr>
      <vt:lpstr>PowerPoint Presentation</vt:lpstr>
      <vt:lpstr>PowerPoint Presentation</vt:lpstr>
      <vt:lpstr>PowerPoint Presentation</vt:lpstr>
      <vt:lpstr> No of Questions : 120  Duration : 3 hours</vt:lpstr>
      <vt:lpstr>PowerPoint Presentation</vt:lpstr>
      <vt:lpstr>PowerPoint Presentation</vt:lpstr>
      <vt:lpstr>PowerPoint Presentation</vt:lpstr>
      <vt:lpstr>“Fail early, fail often, revise &amp; learn”</vt:lpstr>
      <vt:lpstr>PowerPoint Presentation</vt:lpstr>
      <vt:lpstr>PowerPoint Presentation</vt:lpstr>
      <vt:lpstr>PowerPoint Presentation</vt:lpstr>
      <vt:lpstr>Survey Respondent</vt:lpstr>
      <vt:lpstr>Traditional Software Development Agile Software Development</vt:lpstr>
      <vt:lpstr>PowerPoint Presentation</vt:lpstr>
      <vt:lpstr>PowerPoint Presentation</vt:lpstr>
      <vt:lpstr>PowerPoint Presentation</vt:lpstr>
      <vt:lpstr>RoleScrum framework</vt:lpstr>
      <vt:lpstr>RoleScrum framework</vt:lpstr>
      <vt:lpstr>Product owner</vt:lpstr>
      <vt:lpstr>The ScrumMaster</vt:lpstr>
      <vt:lpstr>The Development team</vt:lpstr>
      <vt:lpstr>RoleScrum framework</vt:lpstr>
      <vt:lpstr>Sprint planning meeting</vt:lpstr>
      <vt:lpstr>Sprint planning</vt:lpstr>
      <vt:lpstr>Definition of done</vt:lpstr>
      <vt:lpstr>The sprint goal</vt:lpstr>
      <vt:lpstr>The daily scrum</vt:lpstr>
      <vt:lpstr>Everyone answers 3questions</vt:lpstr>
      <vt:lpstr>The sprint review</vt:lpstr>
      <vt:lpstr>Sprint retrospective</vt:lpstr>
      <vt:lpstr>Start / Stop / Continue</vt:lpstr>
      <vt:lpstr>Scrum framework</vt:lpstr>
      <vt:lpstr>Product backlog</vt:lpstr>
      <vt:lpstr>A sample product backlog</vt:lpstr>
      <vt:lpstr>Managing the sprint backlog</vt:lpstr>
      <vt:lpstr>A sprint backlog</vt:lpstr>
      <vt:lpstr>Sprint</vt:lpstr>
      <vt:lpstr>Project Objective</vt:lpstr>
      <vt:lpstr>Story Maps/Themes</vt:lpstr>
      <vt:lpstr>Agile Project Management Snapshot</vt:lpstr>
      <vt:lpstr>Product Road 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First Product: Paper Airplanes</vt:lpstr>
      <vt:lpstr>PowerPoint Presentation</vt:lpstr>
      <vt:lpstr> Envision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babu Dinesh</dc:creator>
  <cp:lastModifiedBy>Dinesh.BabuVK</cp:lastModifiedBy>
  <cp:revision>24</cp:revision>
  <dcterms:created xsi:type="dcterms:W3CDTF">2019-01-11T07:37:37Z</dcterms:created>
  <dcterms:modified xsi:type="dcterms:W3CDTF">2022-09-28T13:38:27Z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2019-01-11T00:00:00Z</vt:filetime>
  </property>
</Properties>
</file>